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0" r:id="rId1"/>
  </p:sldMasterIdLst>
  <p:notesMasterIdLst>
    <p:notesMasterId r:id="rId34"/>
  </p:notesMasterIdLst>
  <p:handoutMasterIdLst>
    <p:handoutMasterId r:id="rId35"/>
  </p:handoutMasterIdLst>
  <p:sldIdLst>
    <p:sldId id="256" r:id="rId2"/>
    <p:sldId id="369" r:id="rId3"/>
    <p:sldId id="289" r:id="rId4"/>
    <p:sldId id="354" r:id="rId5"/>
    <p:sldId id="377" r:id="rId6"/>
    <p:sldId id="262" r:id="rId7"/>
    <p:sldId id="292" r:id="rId8"/>
    <p:sldId id="283" r:id="rId9"/>
    <p:sldId id="322" r:id="rId10"/>
    <p:sldId id="334" r:id="rId11"/>
    <p:sldId id="326" r:id="rId12"/>
    <p:sldId id="327" r:id="rId13"/>
    <p:sldId id="328" r:id="rId14"/>
    <p:sldId id="329" r:id="rId15"/>
    <p:sldId id="330" r:id="rId16"/>
    <p:sldId id="367" r:id="rId17"/>
    <p:sldId id="373" r:id="rId18"/>
    <p:sldId id="293" r:id="rId19"/>
    <p:sldId id="294" r:id="rId20"/>
    <p:sldId id="335" r:id="rId21"/>
    <p:sldId id="336" r:id="rId22"/>
    <p:sldId id="360" r:id="rId23"/>
    <p:sldId id="359" r:id="rId24"/>
    <p:sldId id="362" r:id="rId25"/>
    <p:sldId id="371" r:id="rId26"/>
    <p:sldId id="372" r:id="rId27"/>
    <p:sldId id="346" r:id="rId28"/>
    <p:sldId id="317" r:id="rId29"/>
    <p:sldId id="374" r:id="rId30"/>
    <p:sldId id="375" r:id="rId31"/>
    <p:sldId id="376" r:id="rId32"/>
    <p:sldId id="366" r:id="rId33"/>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3600"/>
    <a:srgbClr val="3366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86240" autoAdjust="0"/>
  </p:normalViewPr>
  <p:slideViewPr>
    <p:cSldViewPr>
      <p:cViewPr varScale="1">
        <p:scale>
          <a:sx n="78" d="100"/>
          <a:sy n="78" d="100"/>
        </p:scale>
        <p:origin x="1764" y="84"/>
      </p:cViewPr>
      <p:guideLst>
        <p:guide orient="horz" pos="2160"/>
        <p:guide pos="2880"/>
      </p:guideLst>
    </p:cSldViewPr>
  </p:slideViewPr>
  <p:outlineViewPr>
    <p:cViewPr>
      <p:scale>
        <a:sx n="33" d="100"/>
        <a:sy n="33" d="100"/>
      </p:scale>
      <p:origin x="0" y="40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77C068-D3DC-4565-ADDE-49FBB9150B36}" type="doc">
      <dgm:prSet loTypeId="urn:microsoft.com/office/officeart/2005/8/layout/chart3" loCatId="relationship" qsTypeId="urn:microsoft.com/office/officeart/2005/8/quickstyle/simple1" qsCatId="simple" csTypeId="urn:microsoft.com/office/officeart/2005/8/colors/colorful1#5" csCatId="colorful" phldr="1"/>
      <dgm:spPr/>
    </dgm:pt>
    <dgm:pt modelId="{0EA408EF-BC25-441E-9E4C-5B25D15EB096}">
      <dgm:prSet phldrT="[Text]" custT="1"/>
      <dgm:spPr/>
      <dgm:t>
        <a:bodyPr/>
        <a:lstStyle/>
        <a:p>
          <a:r>
            <a:rPr lang="en-US" sz="2000" b="1" dirty="0">
              <a:solidFill>
                <a:schemeClr val="tx1"/>
              </a:solidFill>
            </a:rPr>
            <a:t>50% Measures of Learning</a:t>
          </a:r>
        </a:p>
      </dgm:t>
    </dgm:pt>
    <dgm:pt modelId="{B43E7E9B-D3D1-4A54-87E6-359F6E0F01B9}" type="parTrans" cxnId="{B661D478-5B09-4A18-925B-B2ACD078D00B}">
      <dgm:prSet/>
      <dgm:spPr/>
      <dgm:t>
        <a:bodyPr/>
        <a:lstStyle/>
        <a:p>
          <a:endParaRPr lang="en-US"/>
        </a:p>
      </dgm:t>
    </dgm:pt>
    <dgm:pt modelId="{7ADFA517-7CEA-42B0-972E-E1C15FA701AE}" type="sibTrans" cxnId="{B661D478-5B09-4A18-925B-B2ACD078D00B}">
      <dgm:prSet/>
      <dgm:spPr/>
      <dgm:t>
        <a:bodyPr/>
        <a:lstStyle/>
        <a:p>
          <a:endParaRPr lang="en-US"/>
        </a:p>
      </dgm:t>
    </dgm:pt>
    <dgm:pt modelId="{588AF5F5-E810-490F-B0AE-5887EE834D7A}">
      <dgm:prSet phldrT="[Text]" custT="1"/>
      <dgm:spPr/>
      <dgm:t>
        <a:bodyPr/>
        <a:lstStyle/>
        <a:p>
          <a:r>
            <a:rPr lang="en-US" sz="2000" b="1" dirty="0">
              <a:solidFill>
                <a:schemeClr val="tx1"/>
              </a:solidFill>
            </a:rPr>
            <a:t>50%   Professional Practice</a:t>
          </a:r>
        </a:p>
      </dgm:t>
    </dgm:pt>
    <dgm:pt modelId="{CFE10146-C6F0-4CD0-8253-825A3091F366}" type="parTrans" cxnId="{B5F881EF-5673-48F3-9777-2C59B08AA9D4}">
      <dgm:prSet/>
      <dgm:spPr/>
      <dgm:t>
        <a:bodyPr/>
        <a:lstStyle/>
        <a:p>
          <a:endParaRPr lang="en-US"/>
        </a:p>
      </dgm:t>
    </dgm:pt>
    <dgm:pt modelId="{A5D30EB9-E1BC-488A-BD56-C579999DEDD5}" type="sibTrans" cxnId="{B5F881EF-5673-48F3-9777-2C59B08AA9D4}">
      <dgm:prSet/>
      <dgm:spPr/>
      <dgm:t>
        <a:bodyPr/>
        <a:lstStyle/>
        <a:p>
          <a:endParaRPr lang="en-US"/>
        </a:p>
      </dgm:t>
    </dgm:pt>
    <dgm:pt modelId="{27F9EC14-B2BD-4E95-BB93-86E5A2003686}" type="pres">
      <dgm:prSet presAssocID="{C977C068-D3DC-4565-ADDE-49FBB9150B36}" presName="compositeShape" presStyleCnt="0">
        <dgm:presLayoutVars>
          <dgm:chMax val="7"/>
          <dgm:dir/>
          <dgm:resizeHandles val="exact"/>
        </dgm:presLayoutVars>
      </dgm:prSet>
      <dgm:spPr/>
    </dgm:pt>
    <dgm:pt modelId="{2491E56E-CA0B-4616-8DAB-C32AC57E29D0}" type="pres">
      <dgm:prSet presAssocID="{C977C068-D3DC-4565-ADDE-49FBB9150B36}" presName="wedge1" presStyleLbl="node1" presStyleIdx="0" presStyleCnt="2" custScaleX="88752" custScaleY="83188" custLinFactNeighborX="-2689" custLinFactNeighborY="-1083"/>
      <dgm:spPr/>
    </dgm:pt>
    <dgm:pt modelId="{9DB18322-B6CD-4BDB-B701-2A5343379A67}" type="pres">
      <dgm:prSet presAssocID="{C977C068-D3DC-4565-ADDE-49FBB9150B36}" presName="wedge1Tx" presStyleLbl="node1" presStyleIdx="0" presStyleCnt="2">
        <dgm:presLayoutVars>
          <dgm:chMax val="0"/>
          <dgm:chPref val="0"/>
          <dgm:bulletEnabled val="1"/>
        </dgm:presLayoutVars>
      </dgm:prSet>
      <dgm:spPr/>
    </dgm:pt>
    <dgm:pt modelId="{FB139BBF-DE60-40A3-A7DC-FE9614A164CE}" type="pres">
      <dgm:prSet presAssocID="{C977C068-D3DC-4565-ADDE-49FBB9150B36}" presName="wedge2" presStyleLbl="node1" presStyleIdx="1" presStyleCnt="2" custScaleX="90268" custScaleY="83188" custLinFactNeighborX="-1569" custLinFactNeighborY="-1083"/>
      <dgm:spPr/>
    </dgm:pt>
    <dgm:pt modelId="{F2C0EE9D-7930-42D0-AD18-01BEF2FF0B42}" type="pres">
      <dgm:prSet presAssocID="{C977C068-D3DC-4565-ADDE-49FBB9150B36}" presName="wedge2Tx" presStyleLbl="node1" presStyleIdx="1" presStyleCnt="2">
        <dgm:presLayoutVars>
          <dgm:chMax val="0"/>
          <dgm:chPref val="0"/>
          <dgm:bulletEnabled val="1"/>
        </dgm:presLayoutVars>
      </dgm:prSet>
      <dgm:spPr/>
    </dgm:pt>
  </dgm:ptLst>
  <dgm:cxnLst>
    <dgm:cxn modelId="{802D6D2C-B234-4C96-BF58-D8D52A6F7A13}" type="presOf" srcId="{588AF5F5-E810-490F-B0AE-5887EE834D7A}" destId="{F2C0EE9D-7930-42D0-AD18-01BEF2FF0B42}" srcOrd="1" destOrd="0" presId="urn:microsoft.com/office/officeart/2005/8/layout/chart3"/>
    <dgm:cxn modelId="{8F8C5E69-1DE7-496F-9BD8-7BE82D05ADA9}" type="presOf" srcId="{0EA408EF-BC25-441E-9E4C-5B25D15EB096}" destId="{2491E56E-CA0B-4616-8DAB-C32AC57E29D0}" srcOrd="0" destOrd="0" presId="urn:microsoft.com/office/officeart/2005/8/layout/chart3"/>
    <dgm:cxn modelId="{B661D478-5B09-4A18-925B-B2ACD078D00B}" srcId="{C977C068-D3DC-4565-ADDE-49FBB9150B36}" destId="{0EA408EF-BC25-441E-9E4C-5B25D15EB096}" srcOrd="0" destOrd="0" parTransId="{B43E7E9B-D3D1-4A54-87E6-359F6E0F01B9}" sibTransId="{7ADFA517-7CEA-42B0-972E-E1C15FA701AE}"/>
    <dgm:cxn modelId="{0D45EE7F-29C0-4DD0-A2D1-34E675B6F4FE}" type="presOf" srcId="{C977C068-D3DC-4565-ADDE-49FBB9150B36}" destId="{27F9EC14-B2BD-4E95-BB93-86E5A2003686}" srcOrd="0" destOrd="0" presId="urn:microsoft.com/office/officeart/2005/8/layout/chart3"/>
    <dgm:cxn modelId="{F0A9578C-DCC5-4F21-B300-4DA63B4EE7E5}" type="presOf" srcId="{0EA408EF-BC25-441E-9E4C-5B25D15EB096}" destId="{9DB18322-B6CD-4BDB-B701-2A5343379A67}" srcOrd="1" destOrd="0" presId="urn:microsoft.com/office/officeart/2005/8/layout/chart3"/>
    <dgm:cxn modelId="{03CAFD93-F896-4EDC-B1D9-C82567AECD14}" type="presOf" srcId="{588AF5F5-E810-490F-B0AE-5887EE834D7A}" destId="{FB139BBF-DE60-40A3-A7DC-FE9614A164CE}" srcOrd="0" destOrd="0" presId="urn:microsoft.com/office/officeart/2005/8/layout/chart3"/>
    <dgm:cxn modelId="{B5F881EF-5673-48F3-9777-2C59B08AA9D4}" srcId="{C977C068-D3DC-4565-ADDE-49FBB9150B36}" destId="{588AF5F5-E810-490F-B0AE-5887EE834D7A}" srcOrd="1" destOrd="0" parTransId="{CFE10146-C6F0-4CD0-8253-825A3091F366}" sibTransId="{A5D30EB9-E1BC-488A-BD56-C579999DEDD5}"/>
    <dgm:cxn modelId="{D7CFD888-D60E-44D5-97CF-A1221C39E8B0}" type="presParOf" srcId="{27F9EC14-B2BD-4E95-BB93-86E5A2003686}" destId="{2491E56E-CA0B-4616-8DAB-C32AC57E29D0}" srcOrd="0" destOrd="0" presId="urn:microsoft.com/office/officeart/2005/8/layout/chart3"/>
    <dgm:cxn modelId="{C0D8B580-FC52-4D1B-962E-4E258EC4A0C1}" type="presParOf" srcId="{27F9EC14-B2BD-4E95-BB93-86E5A2003686}" destId="{9DB18322-B6CD-4BDB-B701-2A5343379A67}" srcOrd="1" destOrd="0" presId="urn:microsoft.com/office/officeart/2005/8/layout/chart3"/>
    <dgm:cxn modelId="{F0AD3E35-CB28-4C40-8CEB-1BD44F98F92D}" type="presParOf" srcId="{27F9EC14-B2BD-4E95-BB93-86E5A2003686}" destId="{FB139BBF-DE60-40A3-A7DC-FE9614A164CE}" srcOrd="2" destOrd="0" presId="urn:microsoft.com/office/officeart/2005/8/layout/chart3"/>
    <dgm:cxn modelId="{D2049B44-2F60-4C80-92A3-5F25BAEEA7DC}" type="presParOf" srcId="{27F9EC14-B2BD-4E95-BB93-86E5A2003686}" destId="{F2C0EE9D-7930-42D0-AD18-01BEF2FF0B42}" srcOrd="3"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1E56E-CA0B-4616-8DAB-C32AC57E29D0}">
      <dsp:nvSpPr>
        <dsp:cNvPr id="0" name=""/>
        <dsp:cNvSpPr/>
      </dsp:nvSpPr>
      <dsp:spPr>
        <a:xfrm>
          <a:off x="2441570" y="690131"/>
          <a:ext cx="3635736" cy="3407806"/>
        </a:xfrm>
        <a:prstGeom prst="pie">
          <a:avLst>
            <a:gd name="adj1" fmla="val 16200000"/>
            <a:gd name="adj2" fmla="val 540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50% Measures of Learning</a:t>
          </a:r>
        </a:p>
      </dsp:txBody>
      <dsp:txXfrm>
        <a:off x="4259438" y="1197245"/>
        <a:ext cx="1276835" cy="2393578"/>
      </dsp:txXfrm>
    </dsp:sp>
    <dsp:sp modelId="{FB139BBF-DE60-40A3-A7DC-FE9614A164CE}">
      <dsp:nvSpPr>
        <dsp:cNvPr id="0" name=""/>
        <dsp:cNvSpPr/>
      </dsp:nvSpPr>
      <dsp:spPr>
        <a:xfrm>
          <a:off x="2358863" y="690131"/>
          <a:ext cx="3697839" cy="3407806"/>
        </a:xfrm>
        <a:prstGeom prst="pie">
          <a:avLst>
            <a:gd name="adj1" fmla="val 5400000"/>
            <a:gd name="adj2" fmla="val 1620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50%   Professional Practice</a:t>
          </a:r>
        </a:p>
      </dsp:txBody>
      <dsp:txXfrm>
        <a:off x="2887126" y="1197245"/>
        <a:ext cx="1298645" cy="2393578"/>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1578" tIns="45789" rIns="91578" bIns="45789" rtlCol="0"/>
          <a:lstStyle>
            <a:lvl1pPr algn="l">
              <a:defRPr sz="1200"/>
            </a:lvl1pPr>
          </a:lstStyle>
          <a:p>
            <a:endParaRPr lang="en-US"/>
          </a:p>
        </p:txBody>
      </p:sp>
      <p:sp>
        <p:nvSpPr>
          <p:cNvPr id="3" name="Date Placeholder 2"/>
          <p:cNvSpPr>
            <a:spLocks noGrp="1"/>
          </p:cNvSpPr>
          <p:nvPr>
            <p:ph type="dt" sz="quarter" idx="1"/>
          </p:nvPr>
        </p:nvSpPr>
        <p:spPr>
          <a:xfrm>
            <a:off x="3978132" y="1"/>
            <a:ext cx="3043343" cy="465455"/>
          </a:xfrm>
          <a:prstGeom prst="rect">
            <a:avLst/>
          </a:prstGeom>
        </p:spPr>
        <p:txBody>
          <a:bodyPr vert="horz" lIns="91578" tIns="45789" rIns="91578" bIns="45789" rtlCol="0"/>
          <a:lstStyle>
            <a:lvl1pPr algn="r">
              <a:defRPr sz="1200"/>
            </a:lvl1pPr>
          </a:lstStyle>
          <a:p>
            <a:fld id="{0F54A3B3-7BF9-472D-8796-79693A7DDDE7}" type="datetimeFigureOut">
              <a:rPr lang="en-US" smtClean="0"/>
              <a:pPr/>
              <a:t>8/1/2021</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1578" tIns="45789" rIns="91578"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1578" tIns="45789" rIns="91578" bIns="45789" rtlCol="0" anchor="b"/>
          <a:lstStyle>
            <a:lvl1pPr algn="r">
              <a:defRPr sz="1200"/>
            </a:lvl1pPr>
          </a:lstStyle>
          <a:p>
            <a:fld id="{192F4317-D5C9-4977-82F7-F46FF1FB094E}" type="slidenum">
              <a:rPr lang="en-US" smtClean="0"/>
              <a:pPr/>
              <a:t>‹#›</a:t>
            </a:fld>
            <a:endParaRPr lang="en-US"/>
          </a:p>
        </p:txBody>
      </p:sp>
    </p:spTree>
    <p:extLst>
      <p:ext uri="{BB962C8B-B14F-4D97-AF65-F5344CB8AC3E}">
        <p14:creationId xmlns:p14="http://schemas.microsoft.com/office/powerpoint/2010/main" val="3525402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1578" tIns="45789" rIns="91578" bIns="45789" rtlCol="0"/>
          <a:lstStyle>
            <a:lvl1pPr algn="l">
              <a:defRPr sz="1200"/>
            </a:lvl1pPr>
          </a:lstStyle>
          <a:p>
            <a:endParaRPr lang="en-US"/>
          </a:p>
        </p:txBody>
      </p:sp>
      <p:sp>
        <p:nvSpPr>
          <p:cNvPr id="3" name="Date Placeholder 2"/>
          <p:cNvSpPr>
            <a:spLocks noGrp="1"/>
          </p:cNvSpPr>
          <p:nvPr>
            <p:ph type="dt" idx="1"/>
          </p:nvPr>
        </p:nvSpPr>
        <p:spPr>
          <a:xfrm>
            <a:off x="3978132" y="1"/>
            <a:ext cx="3043343" cy="465455"/>
          </a:xfrm>
          <a:prstGeom prst="rect">
            <a:avLst/>
          </a:prstGeom>
        </p:spPr>
        <p:txBody>
          <a:bodyPr vert="horz" lIns="91578" tIns="45789" rIns="91578" bIns="45789" rtlCol="0"/>
          <a:lstStyle>
            <a:lvl1pPr algn="r">
              <a:defRPr sz="1200"/>
            </a:lvl1pPr>
          </a:lstStyle>
          <a:p>
            <a:fld id="{4962658E-9B0A-439C-B48E-E64F6958CA68}" type="datetimeFigureOut">
              <a:rPr lang="en-US" smtClean="0"/>
              <a:pPr/>
              <a:t>8/1/2021</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578" tIns="45789" rIns="91578" bIns="4578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1578" tIns="45789" rIns="91578" bIns="457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1578" tIns="45789" rIns="91578" bIns="4578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1578" tIns="45789" rIns="91578" bIns="45789" rtlCol="0" anchor="b"/>
          <a:lstStyle>
            <a:lvl1pPr algn="r">
              <a:defRPr sz="1200"/>
            </a:lvl1pPr>
          </a:lstStyle>
          <a:p>
            <a:fld id="{D5C1B2A0-8CEB-4E04-B19F-BA649A9162B4}" type="slidenum">
              <a:rPr lang="en-US" smtClean="0"/>
              <a:pPr/>
              <a:t>‹#›</a:t>
            </a:fld>
            <a:endParaRPr lang="en-US"/>
          </a:p>
        </p:txBody>
      </p:sp>
    </p:spTree>
    <p:extLst>
      <p:ext uri="{BB962C8B-B14F-4D97-AF65-F5344CB8AC3E}">
        <p14:creationId xmlns:p14="http://schemas.microsoft.com/office/powerpoint/2010/main" val="811361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eaLnBrk="1" hangingPunct="1">
              <a:spcBef>
                <a:spcPct val="0"/>
              </a:spcBef>
              <a:defRPr/>
            </a:pPr>
            <a:r>
              <a:rPr lang="en-US" sz="1600" dirty="0"/>
              <a:t>Knowing that educator evaluation has not been the most consistent or supportive, Senate Bill 191 was passed in 2010 to improve the way Colorado develops and supports great educators.</a:t>
            </a:r>
          </a:p>
          <a:p>
            <a:pPr eaLnBrk="1" hangingPunct="1">
              <a:spcBef>
                <a:spcPct val="0"/>
              </a:spcBef>
              <a:defRPr/>
            </a:pPr>
            <a:endParaRPr lang="en-US" sz="1600" dirty="0"/>
          </a:p>
          <a:p>
            <a:pPr eaLnBrk="1" hangingPunct="1">
              <a:spcBef>
                <a:spcPct val="0"/>
              </a:spcBef>
              <a:defRPr/>
            </a:pPr>
            <a:r>
              <a:rPr lang="en-US" sz="1600" dirty="0"/>
              <a:t>Lets review the main elements of SB 191:</a:t>
            </a:r>
          </a:p>
          <a:p>
            <a:pPr eaLnBrk="1" hangingPunct="1">
              <a:spcBef>
                <a:spcPct val="0"/>
              </a:spcBef>
              <a:defRPr/>
            </a:pPr>
            <a:endParaRPr lang="en-US" sz="1600" dirty="0"/>
          </a:p>
          <a:p>
            <a:pPr marL="286167" indent="-286167">
              <a:spcBef>
                <a:spcPct val="0"/>
              </a:spcBef>
              <a:buFontTx/>
              <a:buChar char="-"/>
              <a:defRPr/>
            </a:pPr>
            <a:r>
              <a:rPr lang="en-US" sz="1600" dirty="0"/>
              <a:t>Creates a statewide definition for both teacher and principal effectiveness</a:t>
            </a:r>
          </a:p>
          <a:p>
            <a:pPr marL="286167" indent="-286167">
              <a:spcBef>
                <a:spcPct val="0"/>
              </a:spcBef>
              <a:buFontTx/>
              <a:buChar char="-"/>
              <a:defRPr/>
            </a:pPr>
            <a:r>
              <a:rPr lang="en-US" sz="1600" dirty="0"/>
              <a:t>Increases the frequency of evaluations and ensures linkage of evaluation to targeted professional development</a:t>
            </a:r>
          </a:p>
          <a:p>
            <a:pPr marL="286167" indent="-286167">
              <a:spcBef>
                <a:spcPct val="0"/>
              </a:spcBef>
              <a:buFontTx/>
              <a:buChar char="-"/>
              <a:defRPr/>
            </a:pPr>
            <a:r>
              <a:rPr lang="en-US" sz="1600" dirty="0"/>
              <a:t>Makes tenure a meaningful decision, tied to performance expectations, rather than length of service</a:t>
            </a:r>
          </a:p>
          <a:p>
            <a:pPr marL="286167" indent="-286167">
              <a:spcBef>
                <a:spcPct val="0"/>
              </a:spcBef>
              <a:buFontTx/>
              <a:buChar char="-"/>
              <a:defRPr/>
            </a:pPr>
            <a:r>
              <a:rPr lang="en-US" sz="1600" dirty="0"/>
              <a:t>Eliminates the need for the district to make a high-stakes decision at the end of year 3</a:t>
            </a:r>
          </a:p>
          <a:p>
            <a:pPr marL="286167" indent="-286167">
              <a:spcBef>
                <a:spcPct val="0"/>
              </a:spcBef>
              <a:buFontTx/>
              <a:buChar char="-"/>
              <a:defRPr/>
            </a:pPr>
            <a:r>
              <a:rPr lang="en-US" sz="1600" dirty="0"/>
              <a:t>Provides novice teachers with more time to develop, if they are showing growth – more flexibility for the principal in making this decision</a:t>
            </a:r>
          </a:p>
          <a:p>
            <a:pPr marL="286167" indent="-286167">
              <a:spcBef>
                <a:spcPct val="0"/>
              </a:spcBef>
              <a:buFontTx/>
              <a:buChar char="-"/>
              <a:defRPr/>
            </a:pPr>
            <a:r>
              <a:rPr lang="en-US" sz="1600" dirty="0"/>
              <a:t>Links educator evaluation to success with students by including student growth measure</a:t>
            </a:r>
          </a:p>
          <a:p>
            <a:pPr marL="286167" indent="-286167">
              <a:spcBef>
                <a:spcPct val="0"/>
              </a:spcBef>
              <a:buFontTx/>
              <a:buChar char="-"/>
              <a:defRPr/>
            </a:pPr>
            <a:r>
              <a:rPr lang="en-US" sz="1600" dirty="0"/>
              <a:t>Aligns principal evaluation to the teacher evaluation</a:t>
            </a:r>
          </a:p>
          <a:p>
            <a:pPr marL="286167" indent="-286167">
              <a:spcBef>
                <a:spcPct val="0"/>
              </a:spcBef>
              <a:buFontTx/>
              <a:buChar char="-"/>
              <a:defRPr/>
            </a:pPr>
            <a:r>
              <a:rPr lang="en-US" sz="1600" dirty="0"/>
              <a:t>Placement – ensures mutual consent of the teacher and receiving school, with process in place for those teachers who do not secure positions to secure roles in the future, without stigma or limitations</a:t>
            </a:r>
          </a:p>
          <a:p>
            <a:pPr marL="286167" indent="-286167">
              <a:spcBef>
                <a:spcPct val="0"/>
              </a:spcBef>
              <a:buFontTx/>
              <a:buChar char="-"/>
              <a:defRPr/>
            </a:pPr>
            <a:r>
              <a:rPr lang="en-US" sz="1600" dirty="0"/>
              <a:t>Educators non-probationary status is now able to be transferred from district to district</a:t>
            </a:r>
          </a:p>
          <a:p>
            <a:pPr eaLnBrk="1" hangingPunct="1">
              <a:spcBef>
                <a:spcPct val="0"/>
              </a:spcBef>
              <a:defRPr/>
            </a:pPr>
            <a:endParaRPr lang="en-US" dirty="0"/>
          </a:p>
          <a:p>
            <a:pPr eaLnBrk="1" hangingPunct="1">
              <a:spcBef>
                <a:spcPct val="0"/>
              </a:spcBef>
              <a:defRPr/>
            </a:pPr>
            <a:endParaRPr lang="en-US" dirty="0"/>
          </a:p>
          <a:p>
            <a:pPr eaLnBrk="1" hangingPunct="1">
              <a:spcBef>
                <a:spcPct val="0"/>
              </a:spcBef>
              <a:defRPr/>
            </a:pPr>
            <a:endParaRPr lang="en-US" dirty="0"/>
          </a:p>
          <a:p>
            <a:pPr eaLnBrk="1" hangingPunct="1">
              <a:spcBef>
                <a:spcPct val="0"/>
              </a:spcBef>
              <a:defRPr/>
            </a:pPr>
            <a:endParaRPr lang="en-US" dirty="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3D834A-F2AC-424C-8202-6E3DB17FC185}" type="slidenum">
              <a:rPr lang="en-US" smtClean="0">
                <a:latin typeface="Arial" charset="0"/>
              </a:rPr>
              <a:pPr/>
              <a:t>4</a:t>
            </a:fld>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Animated</a:t>
            </a:r>
            <a:r>
              <a:rPr lang="en-US" baseline="0" dirty="0"/>
              <a:t> slide – click for steps 4 &amp; 5 to disappear showing today’s focus on Steps 1, 2, &amp; 3</a:t>
            </a:r>
            <a:endParaRPr lang="en-US" dirty="0"/>
          </a:p>
        </p:txBody>
      </p:sp>
      <p:sp>
        <p:nvSpPr>
          <p:cNvPr id="4" name="Slide Number Placeholder 3"/>
          <p:cNvSpPr>
            <a:spLocks noGrp="1"/>
          </p:cNvSpPr>
          <p:nvPr>
            <p:ph type="sldNum" sz="quarter" idx="10"/>
          </p:nvPr>
        </p:nvSpPr>
        <p:spPr/>
        <p:txBody>
          <a:bodyPr/>
          <a:lstStyle/>
          <a:p>
            <a:fld id="{9825C692-3111-4D06-8E5A-C75FD94FC5FF}" type="slidenum">
              <a:rPr lang="en-US" smtClean="0"/>
              <a:t>25</a:t>
            </a:fld>
            <a:endParaRPr lang="en-US"/>
          </a:p>
        </p:txBody>
      </p:sp>
    </p:spTree>
    <p:extLst>
      <p:ext uri="{BB962C8B-B14F-4D97-AF65-F5344CB8AC3E}">
        <p14:creationId xmlns:p14="http://schemas.microsoft.com/office/powerpoint/2010/main" val="1949979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Animated</a:t>
            </a:r>
            <a:r>
              <a:rPr lang="en-US" baseline="0" dirty="0"/>
              <a:t> slide – click for steps 4 &amp; 5 to disappear showing today’s focus on Steps 1, 2, &amp; 3</a:t>
            </a:r>
            <a:endParaRPr lang="en-US" dirty="0"/>
          </a:p>
        </p:txBody>
      </p:sp>
      <p:sp>
        <p:nvSpPr>
          <p:cNvPr id="4" name="Slide Number Placeholder 3"/>
          <p:cNvSpPr>
            <a:spLocks noGrp="1"/>
          </p:cNvSpPr>
          <p:nvPr>
            <p:ph type="sldNum" sz="quarter" idx="10"/>
          </p:nvPr>
        </p:nvSpPr>
        <p:spPr/>
        <p:txBody>
          <a:bodyPr/>
          <a:lstStyle/>
          <a:p>
            <a:fld id="{9825C692-3111-4D06-8E5A-C75FD94FC5FF}" type="slidenum">
              <a:rPr lang="en-US" smtClean="0"/>
              <a:t>26</a:t>
            </a:fld>
            <a:endParaRPr lang="en-US"/>
          </a:p>
        </p:txBody>
      </p:sp>
    </p:spTree>
    <p:extLst>
      <p:ext uri="{BB962C8B-B14F-4D97-AF65-F5344CB8AC3E}">
        <p14:creationId xmlns:p14="http://schemas.microsoft.com/office/powerpoint/2010/main" val="1949979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A3EFB10-A875-4368-AA96-CA32E0683AC2}" type="slidenum">
              <a:rPr lang="en-US" smtClean="0"/>
              <a:pPr>
                <a:defRPr/>
              </a:pPr>
              <a:t>6</a:t>
            </a:fld>
            <a:endParaRPr lang="en-US"/>
          </a:p>
        </p:txBody>
      </p:sp>
    </p:spTree>
    <p:extLst>
      <p:ext uri="{BB962C8B-B14F-4D97-AF65-F5344CB8AC3E}">
        <p14:creationId xmlns:p14="http://schemas.microsoft.com/office/powerpoint/2010/main" val="710876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This slide orients participants to the components of the rubric.  It is important that we use a common language to refer to each of the components to avoid confusion.</a:t>
            </a:r>
          </a:p>
        </p:txBody>
      </p:sp>
      <p:sp>
        <p:nvSpPr>
          <p:cNvPr id="4" name="Slide Number Placeholder 3"/>
          <p:cNvSpPr>
            <a:spLocks noGrp="1"/>
          </p:cNvSpPr>
          <p:nvPr>
            <p:ph type="sldNum" sz="quarter" idx="5"/>
          </p:nvPr>
        </p:nvSpPr>
        <p:spPr/>
        <p:txBody>
          <a:bodyPr/>
          <a:lstStyle/>
          <a:p>
            <a:pPr>
              <a:defRPr/>
            </a:pPr>
            <a:fld id="{907BA652-E780-4818-B496-FEF133E325C1}" type="slidenum">
              <a:rPr lang="en-US">
                <a:solidFill>
                  <a:prstClr val="black"/>
                </a:solidFill>
              </a:rPr>
              <a:pPr>
                <a:defRPr/>
              </a:pPr>
              <a:t>9</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rater starts with the first column of “Basic” to determine if any of these practices apply.  Then the rater moves to the right for each column and checks all practices that apply.</a:t>
            </a:r>
          </a:p>
        </p:txBody>
      </p:sp>
      <p:sp>
        <p:nvSpPr>
          <p:cNvPr id="9216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18245" indent="-276248" eaLnBrk="0" hangingPunct="0">
              <a:defRPr>
                <a:solidFill>
                  <a:schemeClr val="tx1"/>
                </a:solidFill>
                <a:latin typeface="Arial" charset="0"/>
              </a:defRPr>
            </a:lvl2pPr>
            <a:lvl3pPr marL="1104993" indent="-220999" eaLnBrk="0" hangingPunct="0">
              <a:defRPr>
                <a:solidFill>
                  <a:schemeClr val="tx1"/>
                </a:solidFill>
                <a:latin typeface="Arial" charset="0"/>
              </a:defRPr>
            </a:lvl3pPr>
            <a:lvl4pPr marL="1546991" indent="-220999" eaLnBrk="0" hangingPunct="0">
              <a:defRPr>
                <a:solidFill>
                  <a:schemeClr val="tx1"/>
                </a:solidFill>
                <a:latin typeface="Arial" charset="0"/>
              </a:defRPr>
            </a:lvl4pPr>
            <a:lvl5pPr marL="1988987" indent="-220999" eaLnBrk="0" hangingPunct="0">
              <a:defRPr>
                <a:solidFill>
                  <a:schemeClr val="tx1"/>
                </a:solidFill>
                <a:latin typeface="Arial" charset="0"/>
              </a:defRPr>
            </a:lvl5pPr>
            <a:lvl6pPr marL="2430984" indent="-220999" eaLnBrk="0" fontAlgn="base" hangingPunct="0">
              <a:spcBef>
                <a:spcPct val="0"/>
              </a:spcBef>
              <a:spcAft>
                <a:spcPct val="0"/>
              </a:spcAft>
              <a:defRPr>
                <a:solidFill>
                  <a:schemeClr val="tx1"/>
                </a:solidFill>
                <a:latin typeface="Arial" charset="0"/>
              </a:defRPr>
            </a:lvl6pPr>
            <a:lvl7pPr marL="2872982" indent="-220999" eaLnBrk="0" fontAlgn="base" hangingPunct="0">
              <a:spcBef>
                <a:spcPct val="0"/>
              </a:spcBef>
              <a:spcAft>
                <a:spcPct val="0"/>
              </a:spcAft>
              <a:defRPr>
                <a:solidFill>
                  <a:schemeClr val="tx1"/>
                </a:solidFill>
                <a:latin typeface="Arial" charset="0"/>
              </a:defRPr>
            </a:lvl7pPr>
            <a:lvl8pPr marL="3314980" indent="-220999" eaLnBrk="0" fontAlgn="base" hangingPunct="0">
              <a:spcBef>
                <a:spcPct val="0"/>
              </a:spcBef>
              <a:spcAft>
                <a:spcPct val="0"/>
              </a:spcAft>
              <a:defRPr>
                <a:solidFill>
                  <a:schemeClr val="tx1"/>
                </a:solidFill>
                <a:latin typeface="Arial" charset="0"/>
              </a:defRPr>
            </a:lvl8pPr>
            <a:lvl9pPr marL="3756977" indent="-220999" eaLnBrk="0" fontAlgn="base" hangingPunct="0">
              <a:spcBef>
                <a:spcPct val="0"/>
              </a:spcBef>
              <a:spcAft>
                <a:spcPct val="0"/>
              </a:spcAft>
              <a:defRPr>
                <a:solidFill>
                  <a:schemeClr val="tx1"/>
                </a:solidFill>
                <a:latin typeface="Arial" charset="0"/>
              </a:defRPr>
            </a:lvl9pPr>
          </a:lstStyle>
          <a:p>
            <a:pPr eaLnBrk="1" hangingPunct="1">
              <a:defRPr/>
            </a:pPr>
            <a:fld id="{50AF71DF-A9C2-41C2-B4BF-A0E9C90B3736}" type="slidenum">
              <a:rPr lang="en-US" smtClean="0"/>
              <a:pPr eaLnBrk="1" hangingPunct="1">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467141" indent="-467141">
              <a:buFont typeface="+mj-lt"/>
              <a:buAutoNum type="arabicPeriod"/>
              <a:defRPr/>
            </a:pPr>
            <a:r>
              <a:rPr lang="en-US" dirty="0"/>
              <a:t>Examine rating level Basic to determine whether any of the professional practices describe the behaviors of the teacher.  If the professional practice(s) described under rating level Basic are not marked, the rating level for the element under consideration Basic.  </a:t>
            </a:r>
          </a:p>
          <a:p>
            <a:pPr marL="467141" indent="-467141">
              <a:buFont typeface="+mj-lt"/>
              <a:buAutoNum type="arabicPeriod"/>
              <a:defRPr/>
            </a:pPr>
            <a:r>
              <a:rPr lang="en-US" dirty="0"/>
              <a:t>The rater then moves to rating levels Partially Proficient through Exemplary.  For Standards I through IV, all professional practices that describes the teacher’s performance should be marked.   </a:t>
            </a:r>
          </a:p>
          <a:p>
            <a:pPr marL="467141" indent="-467141">
              <a:buFont typeface="+mj-lt"/>
              <a:buAutoNum type="arabicPeriod"/>
              <a:defRPr/>
            </a:pPr>
            <a:r>
              <a:rPr lang="en-US" dirty="0"/>
              <a:t>The rating for each element is the lowest rating for which all professional practices are marked. As illustrated, the teacher would be rated as Proficient for Standard 1, Element a. </a:t>
            </a:r>
          </a:p>
          <a:p>
            <a:pPr>
              <a:defRPr/>
            </a:pPr>
            <a:endParaRPr lang="en-US" dirty="0"/>
          </a:p>
        </p:txBody>
      </p:sp>
      <p:sp>
        <p:nvSpPr>
          <p:cNvPr id="9318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18162" indent="-276216" eaLnBrk="0" hangingPunct="0">
              <a:defRPr>
                <a:solidFill>
                  <a:schemeClr val="tx1"/>
                </a:solidFill>
                <a:latin typeface="Arial" charset="0"/>
              </a:defRPr>
            </a:lvl2pPr>
            <a:lvl3pPr marL="1104863" indent="-220972" eaLnBrk="0" hangingPunct="0">
              <a:defRPr>
                <a:solidFill>
                  <a:schemeClr val="tx1"/>
                </a:solidFill>
                <a:latin typeface="Arial" charset="0"/>
              </a:defRPr>
            </a:lvl3pPr>
            <a:lvl4pPr marL="1546808" indent="-220972" eaLnBrk="0" hangingPunct="0">
              <a:defRPr>
                <a:solidFill>
                  <a:schemeClr val="tx1"/>
                </a:solidFill>
                <a:latin typeface="Arial" charset="0"/>
              </a:defRPr>
            </a:lvl4pPr>
            <a:lvl5pPr marL="1988753" indent="-220972" eaLnBrk="0" hangingPunct="0">
              <a:defRPr>
                <a:solidFill>
                  <a:schemeClr val="tx1"/>
                </a:solidFill>
                <a:latin typeface="Arial" charset="0"/>
              </a:defRPr>
            </a:lvl5pPr>
            <a:lvl6pPr marL="2430699" indent="-220972" eaLnBrk="0" fontAlgn="base" hangingPunct="0">
              <a:spcBef>
                <a:spcPct val="0"/>
              </a:spcBef>
              <a:spcAft>
                <a:spcPct val="0"/>
              </a:spcAft>
              <a:defRPr>
                <a:solidFill>
                  <a:schemeClr val="tx1"/>
                </a:solidFill>
                <a:latin typeface="Arial" charset="0"/>
              </a:defRPr>
            </a:lvl6pPr>
            <a:lvl7pPr marL="2872643" indent="-220972" eaLnBrk="0" fontAlgn="base" hangingPunct="0">
              <a:spcBef>
                <a:spcPct val="0"/>
              </a:spcBef>
              <a:spcAft>
                <a:spcPct val="0"/>
              </a:spcAft>
              <a:defRPr>
                <a:solidFill>
                  <a:schemeClr val="tx1"/>
                </a:solidFill>
                <a:latin typeface="Arial" charset="0"/>
              </a:defRPr>
            </a:lvl7pPr>
            <a:lvl8pPr marL="3314588" indent="-220972" eaLnBrk="0" fontAlgn="base" hangingPunct="0">
              <a:spcBef>
                <a:spcPct val="0"/>
              </a:spcBef>
              <a:spcAft>
                <a:spcPct val="0"/>
              </a:spcAft>
              <a:defRPr>
                <a:solidFill>
                  <a:schemeClr val="tx1"/>
                </a:solidFill>
                <a:latin typeface="Arial" charset="0"/>
              </a:defRPr>
            </a:lvl8pPr>
            <a:lvl9pPr marL="3756533" indent="-220972" eaLnBrk="0" fontAlgn="base" hangingPunct="0">
              <a:spcBef>
                <a:spcPct val="0"/>
              </a:spcBef>
              <a:spcAft>
                <a:spcPct val="0"/>
              </a:spcAft>
              <a:defRPr>
                <a:solidFill>
                  <a:schemeClr val="tx1"/>
                </a:solidFill>
                <a:latin typeface="Arial" charset="0"/>
              </a:defRPr>
            </a:lvl9pPr>
          </a:lstStyle>
          <a:p>
            <a:pPr eaLnBrk="1" hangingPunct="1">
              <a:defRPr/>
            </a:pPr>
            <a:fld id="{A3C7FDF4-AC23-41DC-80DA-3A5D9CF65AB7}" type="slidenum">
              <a:rPr lang="en-US" smtClean="0"/>
              <a:pPr eaLnBrk="1" hangingPunct="1">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The first unchecked professional practice is in Exemplary so the</a:t>
            </a:r>
            <a:r>
              <a:rPr lang="en-US" baseline="0" dirty="0"/>
              <a:t> teacher would be rated as Accomplished for Std. 1, element b.</a:t>
            </a:r>
            <a:endParaRPr lang="en-US" dirty="0"/>
          </a:p>
        </p:txBody>
      </p:sp>
      <p:sp>
        <p:nvSpPr>
          <p:cNvPr id="9421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18245" indent="-276248" eaLnBrk="0" hangingPunct="0">
              <a:defRPr>
                <a:solidFill>
                  <a:schemeClr val="tx1"/>
                </a:solidFill>
                <a:latin typeface="Arial" charset="0"/>
              </a:defRPr>
            </a:lvl2pPr>
            <a:lvl3pPr marL="1104993" indent="-220999" eaLnBrk="0" hangingPunct="0">
              <a:defRPr>
                <a:solidFill>
                  <a:schemeClr val="tx1"/>
                </a:solidFill>
                <a:latin typeface="Arial" charset="0"/>
              </a:defRPr>
            </a:lvl3pPr>
            <a:lvl4pPr marL="1546991" indent="-220999" eaLnBrk="0" hangingPunct="0">
              <a:defRPr>
                <a:solidFill>
                  <a:schemeClr val="tx1"/>
                </a:solidFill>
                <a:latin typeface="Arial" charset="0"/>
              </a:defRPr>
            </a:lvl4pPr>
            <a:lvl5pPr marL="1988987" indent="-220999" eaLnBrk="0" hangingPunct="0">
              <a:defRPr>
                <a:solidFill>
                  <a:schemeClr val="tx1"/>
                </a:solidFill>
                <a:latin typeface="Arial" charset="0"/>
              </a:defRPr>
            </a:lvl5pPr>
            <a:lvl6pPr marL="2430984" indent="-220999" eaLnBrk="0" fontAlgn="base" hangingPunct="0">
              <a:spcBef>
                <a:spcPct val="0"/>
              </a:spcBef>
              <a:spcAft>
                <a:spcPct val="0"/>
              </a:spcAft>
              <a:defRPr>
                <a:solidFill>
                  <a:schemeClr val="tx1"/>
                </a:solidFill>
                <a:latin typeface="Arial" charset="0"/>
              </a:defRPr>
            </a:lvl6pPr>
            <a:lvl7pPr marL="2872982" indent="-220999" eaLnBrk="0" fontAlgn="base" hangingPunct="0">
              <a:spcBef>
                <a:spcPct val="0"/>
              </a:spcBef>
              <a:spcAft>
                <a:spcPct val="0"/>
              </a:spcAft>
              <a:defRPr>
                <a:solidFill>
                  <a:schemeClr val="tx1"/>
                </a:solidFill>
                <a:latin typeface="Arial" charset="0"/>
              </a:defRPr>
            </a:lvl7pPr>
            <a:lvl8pPr marL="3314980" indent="-220999" eaLnBrk="0" fontAlgn="base" hangingPunct="0">
              <a:spcBef>
                <a:spcPct val="0"/>
              </a:spcBef>
              <a:spcAft>
                <a:spcPct val="0"/>
              </a:spcAft>
              <a:defRPr>
                <a:solidFill>
                  <a:schemeClr val="tx1"/>
                </a:solidFill>
                <a:latin typeface="Arial" charset="0"/>
              </a:defRPr>
            </a:lvl8pPr>
            <a:lvl9pPr marL="3756977" indent="-220999" eaLnBrk="0" fontAlgn="base" hangingPunct="0">
              <a:spcBef>
                <a:spcPct val="0"/>
              </a:spcBef>
              <a:spcAft>
                <a:spcPct val="0"/>
              </a:spcAft>
              <a:defRPr>
                <a:solidFill>
                  <a:schemeClr val="tx1"/>
                </a:solidFill>
                <a:latin typeface="Arial" charset="0"/>
              </a:defRPr>
            </a:lvl9pPr>
          </a:lstStyle>
          <a:p>
            <a:pPr eaLnBrk="1" hangingPunct="1">
              <a:defRPr/>
            </a:pPr>
            <a:fld id="{B0CF2D1B-2356-423C-9EB6-3B7ECF9FC5B6}" type="slidenum">
              <a:rPr lang="en-US" smtClean="0"/>
              <a:pPr eaLnBrk="1" hangingPunct="1">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The teacher would be rated Partial</a:t>
            </a:r>
            <a:r>
              <a:rPr lang="en-US" baseline="0" dirty="0"/>
              <a:t>ly Proficient for Std. 1, element c.</a:t>
            </a:r>
            <a:endParaRPr lang="en-US" dirty="0"/>
          </a:p>
        </p:txBody>
      </p:sp>
      <p:sp>
        <p:nvSpPr>
          <p:cNvPr id="9523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18245" indent="-276248" eaLnBrk="0" hangingPunct="0">
              <a:defRPr>
                <a:solidFill>
                  <a:schemeClr val="tx1"/>
                </a:solidFill>
                <a:latin typeface="Arial" charset="0"/>
              </a:defRPr>
            </a:lvl2pPr>
            <a:lvl3pPr marL="1104993" indent="-220999" eaLnBrk="0" hangingPunct="0">
              <a:defRPr>
                <a:solidFill>
                  <a:schemeClr val="tx1"/>
                </a:solidFill>
                <a:latin typeface="Arial" charset="0"/>
              </a:defRPr>
            </a:lvl3pPr>
            <a:lvl4pPr marL="1546991" indent="-220999" eaLnBrk="0" hangingPunct="0">
              <a:defRPr>
                <a:solidFill>
                  <a:schemeClr val="tx1"/>
                </a:solidFill>
                <a:latin typeface="Arial" charset="0"/>
              </a:defRPr>
            </a:lvl4pPr>
            <a:lvl5pPr marL="1988987" indent="-220999" eaLnBrk="0" hangingPunct="0">
              <a:defRPr>
                <a:solidFill>
                  <a:schemeClr val="tx1"/>
                </a:solidFill>
                <a:latin typeface="Arial" charset="0"/>
              </a:defRPr>
            </a:lvl5pPr>
            <a:lvl6pPr marL="2430984" indent="-220999" eaLnBrk="0" fontAlgn="base" hangingPunct="0">
              <a:spcBef>
                <a:spcPct val="0"/>
              </a:spcBef>
              <a:spcAft>
                <a:spcPct val="0"/>
              </a:spcAft>
              <a:defRPr>
                <a:solidFill>
                  <a:schemeClr val="tx1"/>
                </a:solidFill>
                <a:latin typeface="Arial" charset="0"/>
              </a:defRPr>
            </a:lvl6pPr>
            <a:lvl7pPr marL="2872982" indent="-220999" eaLnBrk="0" fontAlgn="base" hangingPunct="0">
              <a:spcBef>
                <a:spcPct val="0"/>
              </a:spcBef>
              <a:spcAft>
                <a:spcPct val="0"/>
              </a:spcAft>
              <a:defRPr>
                <a:solidFill>
                  <a:schemeClr val="tx1"/>
                </a:solidFill>
                <a:latin typeface="Arial" charset="0"/>
              </a:defRPr>
            </a:lvl7pPr>
            <a:lvl8pPr marL="3314980" indent="-220999" eaLnBrk="0" fontAlgn="base" hangingPunct="0">
              <a:spcBef>
                <a:spcPct val="0"/>
              </a:spcBef>
              <a:spcAft>
                <a:spcPct val="0"/>
              </a:spcAft>
              <a:defRPr>
                <a:solidFill>
                  <a:schemeClr val="tx1"/>
                </a:solidFill>
                <a:latin typeface="Arial" charset="0"/>
              </a:defRPr>
            </a:lvl8pPr>
            <a:lvl9pPr marL="3756977" indent="-220999" eaLnBrk="0" fontAlgn="base" hangingPunct="0">
              <a:spcBef>
                <a:spcPct val="0"/>
              </a:spcBef>
              <a:spcAft>
                <a:spcPct val="0"/>
              </a:spcAft>
              <a:defRPr>
                <a:solidFill>
                  <a:schemeClr val="tx1"/>
                </a:solidFill>
                <a:latin typeface="Arial" charset="0"/>
              </a:defRPr>
            </a:lvl9pPr>
          </a:lstStyle>
          <a:p>
            <a:pPr eaLnBrk="1" hangingPunct="1">
              <a:defRPr/>
            </a:pPr>
            <a:fld id="{9C131434-F5A9-4FE6-A58A-4EFCF694C116}" type="slidenum">
              <a:rPr lang="en-US" smtClean="0"/>
              <a:pPr eaLnBrk="1" hangingPunct="1">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Reminder of the values for each rating level which will be used to score the elements and standards.</a:t>
            </a:r>
          </a:p>
        </p:txBody>
      </p:sp>
      <p:sp>
        <p:nvSpPr>
          <p:cNvPr id="9933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18245" indent="-276248" eaLnBrk="0" hangingPunct="0">
              <a:defRPr>
                <a:solidFill>
                  <a:schemeClr val="tx1"/>
                </a:solidFill>
                <a:latin typeface="Arial" charset="0"/>
              </a:defRPr>
            </a:lvl2pPr>
            <a:lvl3pPr marL="1104993" indent="-220999" eaLnBrk="0" hangingPunct="0">
              <a:defRPr>
                <a:solidFill>
                  <a:schemeClr val="tx1"/>
                </a:solidFill>
                <a:latin typeface="Arial" charset="0"/>
              </a:defRPr>
            </a:lvl3pPr>
            <a:lvl4pPr marL="1546991" indent="-220999" eaLnBrk="0" hangingPunct="0">
              <a:defRPr>
                <a:solidFill>
                  <a:schemeClr val="tx1"/>
                </a:solidFill>
                <a:latin typeface="Arial" charset="0"/>
              </a:defRPr>
            </a:lvl4pPr>
            <a:lvl5pPr marL="1988987" indent="-220999" eaLnBrk="0" hangingPunct="0">
              <a:defRPr>
                <a:solidFill>
                  <a:schemeClr val="tx1"/>
                </a:solidFill>
                <a:latin typeface="Arial" charset="0"/>
              </a:defRPr>
            </a:lvl5pPr>
            <a:lvl6pPr marL="2430984" indent="-220999" eaLnBrk="0" fontAlgn="base" hangingPunct="0">
              <a:spcBef>
                <a:spcPct val="0"/>
              </a:spcBef>
              <a:spcAft>
                <a:spcPct val="0"/>
              </a:spcAft>
              <a:defRPr>
                <a:solidFill>
                  <a:schemeClr val="tx1"/>
                </a:solidFill>
                <a:latin typeface="Arial" charset="0"/>
              </a:defRPr>
            </a:lvl6pPr>
            <a:lvl7pPr marL="2872982" indent="-220999" eaLnBrk="0" fontAlgn="base" hangingPunct="0">
              <a:spcBef>
                <a:spcPct val="0"/>
              </a:spcBef>
              <a:spcAft>
                <a:spcPct val="0"/>
              </a:spcAft>
              <a:defRPr>
                <a:solidFill>
                  <a:schemeClr val="tx1"/>
                </a:solidFill>
                <a:latin typeface="Arial" charset="0"/>
              </a:defRPr>
            </a:lvl7pPr>
            <a:lvl8pPr marL="3314980" indent="-220999" eaLnBrk="0" fontAlgn="base" hangingPunct="0">
              <a:spcBef>
                <a:spcPct val="0"/>
              </a:spcBef>
              <a:spcAft>
                <a:spcPct val="0"/>
              </a:spcAft>
              <a:defRPr>
                <a:solidFill>
                  <a:schemeClr val="tx1"/>
                </a:solidFill>
                <a:latin typeface="Arial" charset="0"/>
              </a:defRPr>
            </a:lvl8pPr>
            <a:lvl9pPr marL="3756977" indent="-220999" eaLnBrk="0" fontAlgn="base" hangingPunct="0">
              <a:spcBef>
                <a:spcPct val="0"/>
              </a:spcBef>
              <a:spcAft>
                <a:spcPct val="0"/>
              </a:spcAft>
              <a:defRPr>
                <a:solidFill>
                  <a:schemeClr val="tx1"/>
                </a:solidFill>
                <a:latin typeface="Arial" charset="0"/>
              </a:defRPr>
            </a:lvl9pPr>
          </a:lstStyle>
          <a:p>
            <a:pPr eaLnBrk="1" hangingPunct="1">
              <a:defRPr/>
            </a:pPr>
            <a:fld id="{6D9B6BBA-580D-45AF-AF33-B44C9F218FCE}" type="slidenum">
              <a:rPr lang="en-US" smtClean="0"/>
              <a:pPr eaLnBrk="1" hangingPunct="1">
                <a:defRPr/>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Animated</a:t>
            </a:r>
            <a:r>
              <a:rPr lang="en-US" baseline="0" dirty="0"/>
              <a:t> slide – click for steps 4 &amp; 5 to disappear showing today’s focus on Steps 1, 2, &amp; 3</a:t>
            </a:r>
            <a:endParaRPr lang="en-US" dirty="0"/>
          </a:p>
        </p:txBody>
      </p:sp>
      <p:sp>
        <p:nvSpPr>
          <p:cNvPr id="4" name="Slide Number Placeholder 3"/>
          <p:cNvSpPr>
            <a:spLocks noGrp="1"/>
          </p:cNvSpPr>
          <p:nvPr>
            <p:ph type="sldNum" sz="quarter" idx="10"/>
          </p:nvPr>
        </p:nvSpPr>
        <p:spPr/>
        <p:txBody>
          <a:bodyPr/>
          <a:lstStyle/>
          <a:p>
            <a:fld id="{9825C692-3111-4D06-8E5A-C75FD94FC5FF}" type="slidenum">
              <a:rPr lang="en-US" smtClean="0"/>
              <a:t>17</a:t>
            </a:fld>
            <a:endParaRPr lang="en-US"/>
          </a:p>
        </p:txBody>
      </p:sp>
    </p:spTree>
    <p:extLst>
      <p:ext uri="{BB962C8B-B14F-4D97-AF65-F5344CB8AC3E}">
        <p14:creationId xmlns:p14="http://schemas.microsoft.com/office/powerpoint/2010/main" val="1949979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AF8DD645-B9B4-46EE-B031-35C24A448A04}" type="datetimeFigureOut">
              <a:rPr lang="en-US" smtClean="0"/>
              <a:t>8/1/2021</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a:t>
              </a:t>
            </a:r>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4593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E61780-2E25-4081-A2D9-4C0805256F67}" type="datetimeFigureOut">
              <a:rPr lang="en-US" smtClean="0"/>
              <a:t>8/1/2021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3561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FE61780-2E25-4081-A2D9-4C0805256F67}" type="datetimeFigureOut">
              <a:rPr lang="en-US" smtClean="0"/>
              <a:t>8/1/2021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7849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FE61780-2E25-4081-A2D9-4C0805256F67}" type="datetimeFigureOut">
              <a:rPr lang="en-US" smtClean="0"/>
              <a:t>8/1/2021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2773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E61780-2E25-4081-A2D9-4C0805256F67}" type="datetimeFigureOut">
              <a:rPr lang="en-US" smtClean="0"/>
              <a:t>8/1/2021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033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FE61780-2E25-4081-A2D9-4C0805256F67}" type="datetimeFigureOut">
              <a:rPr lang="en-US" smtClean="0"/>
              <a:t>8/1/2021</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0836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FE61780-2E25-4081-A2D9-4C0805256F67}" type="datetimeFigureOut">
              <a:rPr lang="en-US" smtClean="0"/>
              <a:t>8/1/2021</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6053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60AC05C2-A9CE-4586-BC3F-D3A822BDBEB1}" type="datetimeFigureOut">
              <a:rPr lang="en-US" smtClean="0"/>
              <a:pPr/>
              <a:t>8/1/2021</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D15E395-EBAA-488B-A57D-94A2C0D38F83}" type="slidenum">
              <a:rPr lang="en-US" smtClean="0"/>
              <a:pPr/>
              <a:t>‹#›</a:t>
            </a:fld>
            <a:endParaRPr lang="en-US"/>
          </a:p>
        </p:txBody>
      </p:sp>
    </p:spTree>
    <p:extLst>
      <p:ext uri="{BB962C8B-B14F-4D97-AF65-F5344CB8AC3E}">
        <p14:creationId xmlns:p14="http://schemas.microsoft.com/office/powerpoint/2010/main" val="1354578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AC05C2-A9CE-4586-BC3F-D3A822BDBEB1}" type="datetimeFigureOut">
              <a:rPr lang="en-US" smtClean="0"/>
              <a:pPr/>
              <a:t>8/1/2021</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D15E395-EBAA-488B-A57D-94A2C0D38F83}" type="slidenum">
              <a:rPr lang="en-US" smtClean="0"/>
              <a:pPr/>
              <a:t>‹#›</a:t>
            </a:fld>
            <a:endParaRPr lang="en-US"/>
          </a:p>
        </p:txBody>
      </p:sp>
    </p:spTree>
    <p:extLst>
      <p:ext uri="{BB962C8B-B14F-4D97-AF65-F5344CB8AC3E}">
        <p14:creationId xmlns:p14="http://schemas.microsoft.com/office/powerpoint/2010/main" val="433315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864382" y="2489200"/>
            <a:ext cx="7060418" cy="353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6993E9-CEF0-47B7-AEA6-AFACC79966BA}" type="datetimeFigureOut">
              <a:rPr lang="en-US" smtClean="0"/>
              <a:t>8/1/2021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891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1" cap="none"/>
            </a:lvl1pPr>
          </a:lstStyle>
          <a:p>
            <a:r>
              <a:rPr lang="en-US" dirty="0"/>
              <a:t>Click to edit Master title style</a:t>
            </a:r>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AC05C2-A9CE-4586-BC3F-D3A822BDBEB1}" type="datetimeFigureOut">
              <a:rPr lang="en-US" smtClean="0"/>
              <a:pPr/>
              <a:t>8/1/2021</a:t>
            </a:fld>
            <a:endParaRPr lang="en-US"/>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D15E395-EBAA-488B-A57D-94A2C0D38F83}" type="slidenum">
              <a:rPr lang="en-US" smtClean="0"/>
              <a:pPr/>
              <a:t>‹#›</a:t>
            </a:fld>
            <a:endParaRPr lang="en-US"/>
          </a:p>
        </p:txBody>
      </p:sp>
    </p:spTree>
    <p:extLst>
      <p:ext uri="{BB962C8B-B14F-4D97-AF65-F5344CB8AC3E}">
        <p14:creationId xmlns:p14="http://schemas.microsoft.com/office/powerpoint/2010/main" val="3267205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AC05C2-A9CE-4586-BC3F-D3A822BDBEB1}" type="datetimeFigureOut">
              <a:rPr lang="en-US" smtClean="0"/>
              <a:pPr/>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D15E395-EBAA-488B-A57D-94A2C0D38F83}" type="slidenum">
              <a:rPr lang="en-US" smtClean="0"/>
              <a:pPr/>
              <a:t>‹#›</a:t>
            </a:fld>
            <a:endParaRPr lang="en-US"/>
          </a:p>
        </p:txBody>
      </p:sp>
    </p:spTree>
    <p:extLst>
      <p:ext uri="{BB962C8B-B14F-4D97-AF65-F5344CB8AC3E}">
        <p14:creationId xmlns:p14="http://schemas.microsoft.com/office/powerpoint/2010/main" val="1506971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AC05C2-A9CE-4586-BC3F-D3A822BDBEB1}" type="datetimeFigureOut">
              <a:rPr lang="en-US" smtClean="0"/>
              <a:pPr/>
              <a:t>8/1/2021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D15E395-EBAA-488B-A57D-94A2C0D38F83}" type="slidenum">
              <a:rPr lang="en-US" smtClean="0"/>
              <a:pPr/>
              <a:t>‹#›</a:t>
            </a:fld>
            <a:endParaRPr lang="en-US"/>
          </a:p>
        </p:txBody>
      </p:sp>
    </p:spTree>
    <p:extLst>
      <p:ext uri="{BB962C8B-B14F-4D97-AF65-F5344CB8AC3E}">
        <p14:creationId xmlns:p14="http://schemas.microsoft.com/office/powerpoint/2010/main" val="770164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AC05C2-A9CE-4586-BC3F-D3A822BDBEB1}" type="datetimeFigureOut">
              <a:rPr lang="en-US" smtClean="0"/>
              <a:pPr/>
              <a:t>8/1/2021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D15E395-EBAA-488B-A57D-94A2C0D38F83}" type="slidenum">
              <a:rPr lang="en-US" smtClean="0"/>
              <a:pPr/>
              <a:t>‹#›</a:t>
            </a:fld>
            <a:endParaRPr lang="en-US"/>
          </a:p>
        </p:txBody>
      </p:sp>
    </p:spTree>
    <p:extLst>
      <p:ext uri="{BB962C8B-B14F-4D97-AF65-F5344CB8AC3E}">
        <p14:creationId xmlns:p14="http://schemas.microsoft.com/office/powerpoint/2010/main" val="567460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9CB959AD-49F4-478E-A013-BE606CDD1B41}" type="datetimeFigureOut">
              <a:rPr lang="en-US" smtClean="0"/>
              <a:t>8/1/2021</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8696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0AC05C2-A9CE-4586-BC3F-D3A822BDBEB1}" type="datetimeFigureOut">
              <a:rPr lang="en-US" smtClean="0"/>
              <a:pPr/>
              <a:t>8/1/2021</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4D15E395-EBAA-488B-A57D-94A2C0D38F83}" type="slidenum">
              <a:rPr lang="en-US" smtClean="0"/>
              <a:pPr/>
              <a:t>‹#›</a:t>
            </a:fld>
            <a:endParaRPr lang="en-US"/>
          </a:p>
        </p:txBody>
      </p:sp>
    </p:spTree>
    <p:extLst>
      <p:ext uri="{BB962C8B-B14F-4D97-AF65-F5344CB8AC3E}">
        <p14:creationId xmlns:p14="http://schemas.microsoft.com/office/powerpoint/2010/main" val="3982642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0AC05C2-A9CE-4586-BC3F-D3A822BDBEB1}" type="datetimeFigureOut">
              <a:rPr lang="en-US" smtClean="0"/>
              <a:pPr/>
              <a:t>8/1/2021</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4D15E395-EBAA-488B-A57D-94A2C0D38F83}" type="slidenum">
              <a:rPr lang="en-US" smtClean="0"/>
              <a:pPr/>
              <a:t>‹#›</a:t>
            </a:fld>
            <a:endParaRPr lang="en-US"/>
          </a:p>
        </p:txBody>
      </p:sp>
    </p:spTree>
    <p:extLst>
      <p:ext uri="{BB962C8B-B14F-4D97-AF65-F5344CB8AC3E}">
        <p14:creationId xmlns:p14="http://schemas.microsoft.com/office/powerpoint/2010/main" val="772076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0FE61780-2E25-4081-A2D9-4C0805256F67}" type="datetimeFigureOut">
              <a:rPr lang="en-US" smtClean="0"/>
              <a:t>8/1/2021</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a:t>
              </a:t>
            </a:r>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1019023"/>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Lst>
  <p:txStyles>
    <p:titleStyle>
      <a:lvl1pPr algn="l" defTabSz="457200" rtl="0" eaLnBrk="1" latinLnBrk="0" hangingPunct="1">
        <a:spcBef>
          <a:spcPct val="0"/>
        </a:spcBef>
        <a:buNone/>
        <a:defRPr sz="3600" b="1"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panose="05000000000000000000" pitchFamily="2" charset="2"/>
        <a:buChar char="v"/>
        <a:defRPr sz="2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panose="05000000000000000000" pitchFamily="2" charset="2"/>
        <a:buChar char="§"/>
        <a:defRPr sz="22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psdk12.org/uploads/siteImages/MSL-Form.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psdk12.org/uploads/siteImages/WPSD-Cycles-21-22.doc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pes.wpsdk12.or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1"/>
            <a:ext cx="7772400" cy="2438400"/>
          </a:xfrm>
        </p:spPr>
        <p:txBody>
          <a:bodyPr>
            <a:normAutofit/>
          </a:bodyPr>
          <a:lstStyle/>
          <a:p>
            <a:r>
              <a:rPr lang="en-US" sz="4000" b="1" dirty="0"/>
              <a:t>Woodland Park School District </a:t>
            </a:r>
            <a:br>
              <a:rPr lang="en-US" sz="4000" b="1" dirty="0"/>
            </a:br>
            <a:r>
              <a:rPr lang="en-US" sz="4000" b="1" dirty="0"/>
              <a:t>Educator Effectiveness</a:t>
            </a:r>
            <a:br>
              <a:rPr lang="en-US" sz="4000" b="1" dirty="0"/>
            </a:br>
            <a:r>
              <a:rPr lang="en-US" sz="4000" b="1" dirty="0"/>
              <a:t>Initial Training</a:t>
            </a:r>
          </a:p>
        </p:txBody>
      </p:sp>
      <p:sp>
        <p:nvSpPr>
          <p:cNvPr id="3" name="Subtitle 2"/>
          <p:cNvSpPr>
            <a:spLocks noGrp="1"/>
          </p:cNvSpPr>
          <p:nvPr>
            <p:ph type="subTitle" idx="1"/>
          </p:nvPr>
        </p:nvSpPr>
        <p:spPr>
          <a:xfrm>
            <a:off x="1371600" y="4648200"/>
            <a:ext cx="6400800" cy="1295400"/>
          </a:xfrm>
        </p:spPr>
        <p:txBody>
          <a:bodyPr anchor="ctr">
            <a:normAutofit/>
          </a:bodyPr>
          <a:lstStyle/>
          <a:p>
            <a:r>
              <a:rPr lang="en-US" sz="2800" dirty="0"/>
              <a:t>August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Scoring the Rubric</a:t>
            </a:r>
          </a:p>
        </p:txBody>
      </p:sp>
      <p:sp>
        <p:nvSpPr>
          <p:cNvPr id="3" name="Content Placeholder 2"/>
          <p:cNvSpPr>
            <a:spLocks noGrp="1"/>
          </p:cNvSpPr>
          <p:nvPr>
            <p:ph idx="1"/>
          </p:nvPr>
        </p:nvSpPr>
        <p:spPr/>
        <p:txBody>
          <a:bodyPr>
            <a:normAutofit fontScale="92500" lnSpcReduction="20000"/>
          </a:bodyPr>
          <a:lstStyle/>
          <a:p>
            <a:pPr marL="0" indent="0">
              <a:buNone/>
            </a:pPr>
            <a:r>
              <a:rPr lang="en-US" sz="2800" dirty="0"/>
              <a:t>Determining the professional practices rating is a 3-step process:</a:t>
            </a:r>
          </a:p>
          <a:p>
            <a:pPr marL="971550" lvl="1" indent="-514350">
              <a:buFontTx/>
              <a:buAutoNum type="arabicPeriod"/>
            </a:pPr>
            <a:r>
              <a:rPr lang="en-US" sz="2400" dirty="0"/>
              <a:t>Rating the </a:t>
            </a:r>
            <a:r>
              <a:rPr lang="en-US" sz="2400" dirty="0">
                <a:solidFill>
                  <a:srgbClr val="7030A0"/>
                </a:solidFill>
              </a:rPr>
              <a:t>Elements </a:t>
            </a:r>
            <a:r>
              <a:rPr lang="en-US" sz="2400" dirty="0"/>
              <a:t>using the “Business” Rule</a:t>
            </a:r>
          </a:p>
          <a:p>
            <a:pPr marL="971550" lvl="1" indent="-514350">
              <a:buFontTx/>
              <a:buAutoNum type="arabicPeriod"/>
            </a:pPr>
            <a:r>
              <a:rPr lang="en-US" sz="2400" dirty="0"/>
              <a:t>Rating the </a:t>
            </a:r>
            <a:r>
              <a:rPr lang="en-US" sz="2400" dirty="0">
                <a:solidFill>
                  <a:srgbClr val="7030A0"/>
                </a:solidFill>
              </a:rPr>
              <a:t>Standards</a:t>
            </a:r>
            <a:r>
              <a:rPr lang="en-US" sz="2400" dirty="0"/>
              <a:t> using an overall preponderance of Element scores </a:t>
            </a:r>
          </a:p>
          <a:p>
            <a:pPr marL="971550" lvl="1" indent="-514350">
              <a:buFontTx/>
              <a:buAutoNum type="arabicPeriod"/>
            </a:pPr>
            <a:r>
              <a:rPr lang="en-US" sz="2400" dirty="0"/>
              <a:t>Determining the </a:t>
            </a:r>
            <a:r>
              <a:rPr lang="en-US" sz="2400" dirty="0">
                <a:solidFill>
                  <a:srgbClr val="7030A0"/>
                </a:solidFill>
              </a:rPr>
              <a:t>Overall </a:t>
            </a:r>
            <a:r>
              <a:rPr lang="en-US" sz="2400" dirty="0"/>
              <a:t>Professional Practices Rating using a weighted scale for each Standard roughly based on the number of Elements within the Standard</a:t>
            </a:r>
            <a:endParaRPr lang="en-US" dirty="0"/>
          </a:p>
        </p:txBody>
      </p:sp>
    </p:spTree>
    <p:extLst>
      <p:ext uri="{BB962C8B-B14F-4D97-AF65-F5344CB8AC3E}">
        <p14:creationId xmlns:p14="http://schemas.microsoft.com/office/powerpoint/2010/main" val="1818523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Reading the Rubric</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057400"/>
            <a:ext cx="7924800" cy="4647322"/>
          </a:xfrm>
          <a:prstGeom prst="rect">
            <a:avLst/>
          </a:prstGeom>
        </p:spPr>
      </p:pic>
      <p:cxnSp>
        <p:nvCxnSpPr>
          <p:cNvPr id="6" name="Straight Arrow Connector 5"/>
          <p:cNvCxnSpPr/>
          <p:nvPr/>
        </p:nvCxnSpPr>
        <p:spPr>
          <a:xfrm>
            <a:off x="1295400" y="3733800"/>
            <a:ext cx="0" cy="2286000"/>
          </a:xfrm>
          <a:prstGeom prst="straightConnector1">
            <a:avLst/>
          </a:prstGeom>
          <a:ln w="254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447800" y="3733800"/>
            <a:ext cx="1524000" cy="2133600"/>
          </a:xfrm>
          <a:prstGeom prst="straightConnector1">
            <a:avLst/>
          </a:prstGeom>
          <a:ln w="254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048000" y="3733800"/>
            <a:ext cx="0" cy="2286000"/>
          </a:xfrm>
          <a:prstGeom prst="straightConnector1">
            <a:avLst/>
          </a:prstGeom>
          <a:ln w="254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488873" y="3733800"/>
            <a:ext cx="0" cy="2286000"/>
          </a:xfrm>
          <a:prstGeom prst="straightConnector1">
            <a:avLst/>
          </a:prstGeom>
          <a:ln w="254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019800" y="3733800"/>
            <a:ext cx="0" cy="2233606"/>
          </a:xfrm>
          <a:prstGeom prst="straightConnector1">
            <a:avLst/>
          </a:prstGeom>
          <a:ln w="254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543800" y="3733800"/>
            <a:ext cx="0" cy="2233606"/>
          </a:xfrm>
          <a:prstGeom prst="straightConnector1">
            <a:avLst/>
          </a:prstGeom>
          <a:ln w="254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124200" y="3733800"/>
            <a:ext cx="1219200" cy="2133600"/>
          </a:xfrm>
          <a:prstGeom prst="straightConnector1">
            <a:avLst/>
          </a:prstGeom>
          <a:ln w="254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572000" y="3733800"/>
            <a:ext cx="1371600" cy="2122770"/>
          </a:xfrm>
          <a:prstGeom prst="straightConnector1">
            <a:avLst/>
          </a:prstGeom>
          <a:ln w="254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6172200" y="3733800"/>
            <a:ext cx="1219200" cy="2122770"/>
          </a:xfrm>
          <a:prstGeom prst="straightConnector1">
            <a:avLst/>
          </a:prstGeom>
          <a:ln w="254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1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up)">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down)">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up)">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 y="1828800"/>
            <a:ext cx="7642860" cy="4481985"/>
          </a:xfrm>
          <a:prstGeom prst="rect">
            <a:avLst/>
          </a:prstGeom>
        </p:spPr>
      </p:pic>
      <p:sp>
        <p:nvSpPr>
          <p:cNvPr id="56322" name="TextBox 24"/>
          <p:cNvSpPr txBox="1">
            <a:spLocks noChangeArrowheads="1"/>
          </p:cNvSpPr>
          <p:nvPr/>
        </p:nvSpPr>
        <p:spPr bwMode="auto">
          <a:xfrm>
            <a:off x="549159" y="5947035"/>
            <a:ext cx="60644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600" b="1" dirty="0"/>
          </a:p>
          <a:p>
            <a:pPr eaLnBrk="1" hangingPunct="1"/>
            <a:r>
              <a:rPr lang="en-US" sz="1600" b="1" dirty="0"/>
              <a:t>Look for the first unchecked professional practice.</a:t>
            </a:r>
          </a:p>
          <a:p>
            <a:pPr eaLnBrk="1" hangingPunct="1"/>
            <a:r>
              <a:rPr lang="en-US" sz="1600" b="1" dirty="0"/>
              <a:t>Move one column back to identify the rating for the element.</a:t>
            </a:r>
          </a:p>
        </p:txBody>
      </p:sp>
      <p:sp>
        <p:nvSpPr>
          <p:cNvPr id="9" name="Down Arrow 8"/>
          <p:cNvSpPr/>
          <p:nvPr/>
        </p:nvSpPr>
        <p:spPr>
          <a:xfrm rot="5852050">
            <a:off x="6598977" y="4368114"/>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3609297" y="2590800"/>
            <a:ext cx="1597746" cy="39243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dirty="0"/>
              <a:t>“Business” Rule for Scoring</a:t>
            </a:r>
          </a:p>
        </p:txBody>
      </p:sp>
      <p:sp>
        <p:nvSpPr>
          <p:cNvPr id="4" name="Oval 3"/>
          <p:cNvSpPr/>
          <p:nvPr/>
        </p:nvSpPr>
        <p:spPr>
          <a:xfrm>
            <a:off x="762000" y="3429000"/>
            <a:ext cx="762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65810" y="4081222"/>
            <a:ext cx="762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54380" y="4918634"/>
            <a:ext cx="762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286000" y="3592830"/>
            <a:ext cx="762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286000" y="4233622"/>
            <a:ext cx="762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247900" y="4918634"/>
            <a:ext cx="762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733800" y="4419600"/>
            <a:ext cx="762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257800" y="3440430"/>
            <a:ext cx="762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752850" y="3451860"/>
            <a:ext cx="762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87534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1" y="1524000"/>
            <a:ext cx="7467600" cy="4379207"/>
          </a:xfrm>
          <a:prstGeom prst="rect">
            <a:avLst/>
          </a:prstGeom>
        </p:spPr>
      </p:pic>
      <p:sp>
        <p:nvSpPr>
          <p:cNvPr id="7" name="Oval 6"/>
          <p:cNvSpPr/>
          <p:nvPr/>
        </p:nvSpPr>
        <p:spPr>
          <a:xfrm>
            <a:off x="5105400" y="2319725"/>
            <a:ext cx="1579179" cy="3515714"/>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Down Arrow 8"/>
          <p:cNvSpPr/>
          <p:nvPr/>
        </p:nvSpPr>
        <p:spPr>
          <a:xfrm rot="3588401">
            <a:off x="8074675" y="2480802"/>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24"/>
          <p:cNvSpPr txBox="1">
            <a:spLocks noChangeArrowheads="1"/>
          </p:cNvSpPr>
          <p:nvPr/>
        </p:nvSpPr>
        <p:spPr bwMode="auto">
          <a:xfrm>
            <a:off x="457200" y="5591636"/>
            <a:ext cx="60644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600" b="1" dirty="0"/>
          </a:p>
          <a:p>
            <a:pPr eaLnBrk="1" hangingPunct="1"/>
            <a:r>
              <a:rPr lang="en-US" sz="1600" b="1" dirty="0"/>
              <a:t>Look for the first unchecked professional practice.</a:t>
            </a:r>
          </a:p>
          <a:p>
            <a:pPr eaLnBrk="1" hangingPunct="1"/>
            <a:r>
              <a:rPr lang="en-US" sz="1600" b="1" dirty="0"/>
              <a:t>Move one column back to identify the rating for the element.</a:t>
            </a:r>
          </a:p>
        </p:txBody>
      </p:sp>
      <p:sp>
        <p:nvSpPr>
          <p:cNvPr id="3" name="Title 2"/>
          <p:cNvSpPr>
            <a:spLocks noGrp="1"/>
          </p:cNvSpPr>
          <p:nvPr>
            <p:ph type="title"/>
          </p:nvPr>
        </p:nvSpPr>
        <p:spPr>
          <a:xfrm>
            <a:off x="865970" y="927098"/>
            <a:ext cx="6754030" cy="709865"/>
          </a:xfrm>
        </p:spPr>
        <p:txBody>
          <a:bodyPr/>
          <a:lstStyle/>
          <a:p>
            <a:r>
              <a:rPr lang="en-US" dirty="0"/>
              <a:t>Determining the Element Rating</a:t>
            </a:r>
          </a:p>
        </p:txBody>
      </p:sp>
      <p:sp>
        <p:nvSpPr>
          <p:cNvPr id="10" name="Oval 9"/>
          <p:cNvSpPr/>
          <p:nvPr/>
        </p:nvSpPr>
        <p:spPr>
          <a:xfrm>
            <a:off x="874889" y="3065209"/>
            <a:ext cx="762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73478" y="3738527"/>
            <a:ext cx="762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94645" y="4495800"/>
            <a:ext cx="762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324100" y="3264039"/>
            <a:ext cx="762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315634" y="3899853"/>
            <a:ext cx="762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286000" y="4495800"/>
            <a:ext cx="762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219700" y="3086515"/>
            <a:ext cx="762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257800" y="3902217"/>
            <a:ext cx="762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733800" y="3104721"/>
            <a:ext cx="762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797300" y="4054617"/>
            <a:ext cx="762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5805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909991"/>
            <a:ext cx="7440064" cy="4363059"/>
          </a:xfrm>
          <a:prstGeom prst="rect">
            <a:avLst/>
          </a:prstGeom>
        </p:spPr>
      </p:pic>
      <p:sp>
        <p:nvSpPr>
          <p:cNvPr id="9" name="Down Arrow 8"/>
          <p:cNvSpPr/>
          <p:nvPr/>
        </p:nvSpPr>
        <p:spPr>
          <a:xfrm rot="3405906">
            <a:off x="3788249" y="3208295"/>
            <a:ext cx="484187"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576593" y="2399552"/>
            <a:ext cx="1700051" cy="391085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24"/>
          <p:cNvSpPr txBox="1">
            <a:spLocks noChangeArrowheads="1"/>
          </p:cNvSpPr>
          <p:nvPr/>
        </p:nvSpPr>
        <p:spPr bwMode="auto">
          <a:xfrm>
            <a:off x="533400" y="6273050"/>
            <a:ext cx="60644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b="1" dirty="0"/>
              <a:t>Look for the first unchecked professional practice.</a:t>
            </a:r>
          </a:p>
          <a:p>
            <a:pPr eaLnBrk="1" hangingPunct="1"/>
            <a:r>
              <a:rPr lang="en-US" sz="1600" b="1" dirty="0"/>
              <a:t>Move one column back to identify the rating for the element.</a:t>
            </a:r>
          </a:p>
        </p:txBody>
      </p:sp>
      <p:sp>
        <p:nvSpPr>
          <p:cNvPr id="3" name="Title 2"/>
          <p:cNvSpPr>
            <a:spLocks noGrp="1"/>
          </p:cNvSpPr>
          <p:nvPr>
            <p:ph type="title"/>
          </p:nvPr>
        </p:nvSpPr>
        <p:spPr>
          <a:xfrm>
            <a:off x="865970" y="927098"/>
            <a:ext cx="6830230" cy="709865"/>
          </a:xfrm>
        </p:spPr>
        <p:txBody>
          <a:bodyPr/>
          <a:lstStyle/>
          <a:p>
            <a:r>
              <a:rPr lang="en-US" dirty="0"/>
              <a:t>Determining the Element Rating</a:t>
            </a:r>
          </a:p>
        </p:txBody>
      </p:sp>
      <p:sp>
        <p:nvSpPr>
          <p:cNvPr id="10" name="Oval 9"/>
          <p:cNvSpPr/>
          <p:nvPr/>
        </p:nvSpPr>
        <p:spPr>
          <a:xfrm>
            <a:off x="838200" y="3505200"/>
            <a:ext cx="762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342444" y="4263964"/>
            <a:ext cx="762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57956" y="4876800"/>
            <a:ext cx="762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59367" y="4091520"/>
            <a:ext cx="762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795551" y="3505200"/>
            <a:ext cx="762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16786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77623504"/>
              </p:ext>
            </p:extLst>
          </p:nvPr>
        </p:nvGraphicFramePr>
        <p:xfrm>
          <a:off x="516176" y="1866774"/>
          <a:ext cx="8094425" cy="1245042"/>
        </p:xfrm>
        <a:graphic>
          <a:graphicData uri="http://schemas.openxmlformats.org/drawingml/2006/table">
            <a:tbl>
              <a:tblPr firstRow="1" bandRow="1">
                <a:tableStyleId>{5C22544A-7EE6-4342-B048-85BDC9FD1C3A}</a:tableStyleId>
              </a:tblPr>
              <a:tblGrid>
                <a:gridCol w="1618885">
                  <a:extLst>
                    <a:ext uri="{9D8B030D-6E8A-4147-A177-3AD203B41FA5}">
                      <a16:colId xmlns:a16="http://schemas.microsoft.com/office/drawing/2014/main" val="20000"/>
                    </a:ext>
                  </a:extLst>
                </a:gridCol>
                <a:gridCol w="1618885">
                  <a:extLst>
                    <a:ext uri="{9D8B030D-6E8A-4147-A177-3AD203B41FA5}">
                      <a16:colId xmlns:a16="http://schemas.microsoft.com/office/drawing/2014/main" val="20001"/>
                    </a:ext>
                  </a:extLst>
                </a:gridCol>
                <a:gridCol w="1618885">
                  <a:extLst>
                    <a:ext uri="{9D8B030D-6E8A-4147-A177-3AD203B41FA5}">
                      <a16:colId xmlns:a16="http://schemas.microsoft.com/office/drawing/2014/main" val="20002"/>
                    </a:ext>
                  </a:extLst>
                </a:gridCol>
                <a:gridCol w="1618885">
                  <a:extLst>
                    <a:ext uri="{9D8B030D-6E8A-4147-A177-3AD203B41FA5}">
                      <a16:colId xmlns:a16="http://schemas.microsoft.com/office/drawing/2014/main" val="20003"/>
                    </a:ext>
                  </a:extLst>
                </a:gridCol>
                <a:gridCol w="1618885">
                  <a:extLst>
                    <a:ext uri="{9D8B030D-6E8A-4147-A177-3AD203B41FA5}">
                      <a16:colId xmlns:a16="http://schemas.microsoft.com/office/drawing/2014/main" val="20004"/>
                    </a:ext>
                  </a:extLst>
                </a:gridCol>
              </a:tblGrid>
              <a:tr h="422054">
                <a:tc gridSpan="5">
                  <a:txBody>
                    <a:bodyPr/>
                    <a:lstStyle/>
                    <a:p>
                      <a:r>
                        <a:rPr lang="en-US" sz="2000" dirty="0">
                          <a:solidFill>
                            <a:schemeClr val="tx1"/>
                          </a:solidFill>
                        </a:rPr>
                        <a:t>Standard</a:t>
                      </a:r>
                    </a:p>
                  </a:txBody>
                  <a:tcPr marT="45734" marB="45734">
                    <a:solidFill>
                      <a:schemeClr val="accent5">
                        <a:lumMod val="60000"/>
                        <a:lumOff val="4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81760">
                <a:tc>
                  <a:txBody>
                    <a:bodyPr/>
                    <a:lstStyle/>
                    <a:p>
                      <a:pPr algn="ctr"/>
                      <a:r>
                        <a:rPr lang="en-US" sz="1600" dirty="0"/>
                        <a:t>Basic Practices</a:t>
                      </a:r>
                    </a:p>
                  </a:txBody>
                  <a:tcPr marT="45734" marB="45734" anchor="ctr">
                    <a:solidFill>
                      <a:schemeClr val="accent6">
                        <a:lumMod val="60000"/>
                        <a:lumOff val="40000"/>
                      </a:schemeClr>
                    </a:solidFill>
                  </a:tcPr>
                </a:tc>
                <a:tc>
                  <a:txBody>
                    <a:bodyPr/>
                    <a:lstStyle/>
                    <a:p>
                      <a:pPr algn="ctr"/>
                      <a:r>
                        <a:rPr lang="en-US" sz="1600" dirty="0"/>
                        <a:t>Partially Proficient Practices</a:t>
                      </a:r>
                    </a:p>
                  </a:txBody>
                  <a:tcPr marT="45734" marB="45734" anchor="ctr">
                    <a:solidFill>
                      <a:schemeClr val="accent6">
                        <a:lumMod val="60000"/>
                        <a:lumOff val="40000"/>
                      </a:schemeClr>
                    </a:solidFill>
                  </a:tcPr>
                </a:tc>
                <a:tc>
                  <a:txBody>
                    <a:bodyPr/>
                    <a:lstStyle/>
                    <a:p>
                      <a:pPr algn="ctr"/>
                      <a:r>
                        <a:rPr lang="en-US" sz="1600" dirty="0"/>
                        <a:t>Proficient Practices</a:t>
                      </a:r>
                    </a:p>
                  </a:txBody>
                  <a:tcPr marT="45734" marB="45734" anchor="ctr">
                    <a:solidFill>
                      <a:schemeClr val="accent6">
                        <a:lumMod val="60000"/>
                        <a:lumOff val="40000"/>
                      </a:schemeClr>
                    </a:solidFill>
                  </a:tcPr>
                </a:tc>
                <a:tc>
                  <a:txBody>
                    <a:bodyPr/>
                    <a:lstStyle/>
                    <a:p>
                      <a:pPr algn="ctr"/>
                      <a:r>
                        <a:rPr lang="en-US" sz="1600" dirty="0"/>
                        <a:t>Accomplished Practices</a:t>
                      </a:r>
                    </a:p>
                  </a:txBody>
                  <a:tcPr marT="45734" marB="45734" anchor="ctr">
                    <a:solidFill>
                      <a:schemeClr val="accent6">
                        <a:lumMod val="60000"/>
                        <a:lumOff val="40000"/>
                      </a:schemeClr>
                    </a:solidFill>
                  </a:tcPr>
                </a:tc>
                <a:tc>
                  <a:txBody>
                    <a:bodyPr/>
                    <a:lstStyle/>
                    <a:p>
                      <a:pPr algn="ctr"/>
                      <a:r>
                        <a:rPr lang="en-US" sz="1600" dirty="0"/>
                        <a:t>Exemplary Practices</a:t>
                      </a:r>
                    </a:p>
                  </a:txBody>
                  <a:tcPr marT="45734" marB="45734" anchor="ctr">
                    <a:solidFill>
                      <a:schemeClr val="accent6">
                        <a:lumMod val="60000"/>
                        <a:lumOff val="40000"/>
                      </a:schemeClr>
                    </a:solidFill>
                  </a:tcPr>
                </a:tc>
                <a:extLst>
                  <a:ext uri="{0D108BD9-81ED-4DB2-BD59-A6C34878D82A}">
                    <a16:rowId xmlns:a16="http://schemas.microsoft.com/office/drawing/2014/main" val="10001"/>
                  </a:ext>
                </a:extLst>
              </a:tr>
            </a:tbl>
          </a:graphicData>
        </a:graphic>
      </p:graphicFrame>
      <p:grpSp>
        <p:nvGrpSpPr>
          <p:cNvPr id="2" name="Group 1"/>
          <p:cNvGrpSpPr/>
          <p:nvPr/>
        </p:nvGrpSpPr>
        <p:grpSpPr>
          <a:xfrm>
            <a:off x="572928" y="2963660"/>
            <a:ext cx="8113872" cy="3520266"/>
            <a:chOff x="572928" y="2568070"/>
            <a:chExt cx="8113872" cy="3698115"/>
          </a:xfrm>
        </p:grpSpPr>
        <p:sp>
          <p:nvSpPr>
            <p:cNvPr id="5" name="Up Arrow Callout 4"/>
            <p:cNvSpPr/>
            <p:nvPr/>
          </p:nvSpPr>
          <p:spPr>
            <a:xfrm>
              <a:off x="572928" y="2575347"/>
              <a:ext cx="1524000" cy="3683561"/>
            </a:xfrm>
            <a:prstGeom prst="upArrowCallout">
              <a:avLst>
                <a:gd name="adj1" fmla="val 25000"/>
                <a:gd name="adj2" fmla="val 25000"/>
                <a:gd name="adj3" fmla="val 25000"/>
                <a:gd name="adj4" fmla="val 76698"/>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b="1" dirty="0">
                <a:solidFill>
                  <a:prstClr val="white"/>
                </a:solidFill>
              </a:endParaRPr>
            </a:p>
            <a:p>
              <a:pPr algn="ctr" fontAlgn="auto">
                <a:spcBef>
                  <a:spcPts val="0"/>
                </a:spcBef>
                <a:spcAft>
                  <a:spcPts val="0"/>
                </a:spcAft>
                <a:defRPr/>
              </a:pPr>
              <a:r>
                <a:rPr lang="en-US" b="1" dirty="0">
                  <a:solidFill>
                    <a:schemeClr val="tx1"/>
                  </a:solidFill>
                </a:rPr>
                <a:t>0</a:t>
              </a:r>
            </a:p>
            <a:p>
              <a:pPr algn="ctr">
                <a:defRPr/>
              </a:pPr>
              <a:r>
                <a:rPr lang="en-US" sz="1500" dirty="0">
                  <a:solidFill>
                    <a:schemeClr val="tx1"/>
                  </a:solidFill>
                </a:rPr>
                <a:t>Educator’s performance  is </a:t>
              </a:r>
              <a:r>
                <a:rPr lang="en-US" sz="1500" b="1" dirty="0">
                  <a:solidFill>
                    <a:schemeClr val="tx1"/>
                  </a:solidFill>
                </a:rPr>
                <a:t>significantly below </a:t>
              </a:r>
              <a:r>
                <a:rPr lang="en-US" sz="1500" dirty="0">
                  <a:solidFill>
                    <a:schemeClr val="tx1"/>
                  </a:solidFill>
                </a:rPr>
                <a:t>the state performance standard.</a:t>
              </a:r>
            </a:p>
            <a:p>
              <a:pPr algn="ctr" fontAlgn="auto">
                <a:spcBef>
                  <a:spcPts val="0"/>
                </a:spcBef>
                <a:spcAft>
                  <a:spcPts val="0"/>
                </a:spcAft>
                <a:defRPr/>
              </a:pPr>
              <a:endParaRPr lang="en-US" b="1" dirty="0">
                <a:solidFill>
                  <a:schemeClr val="tx1"/>
                </a:solidFill>
              </a:endParaRPr>
            </a:p>
          </p:txBody>
        </p:sp>
        <p:sp>
          <p:nvSpPr>
            <p:cNvPr id="6" name="Up Arrow Callout 5"/>
            <p:cNvSpPr/>
            <p:nvPr/>
          </p:nvSpPr>
          <p:spPr>
            <a:xfrm>
              <a:off x="2188667" y="2568070"/>
              <a:ext cx="1564230" cy="3683561"/>
            </a:xfrm>
            <a:prstGeom prst="upArrowCallout">
              <a:avLst>
                <a:gd name="adj1" fmla="val 25000"/>
                <a:gd name="adj2" fmla="val 25000"/>
                <a:gd name="adj3" fmla="val 25000"/>
                <a:gd name="adj4" fmla="val 76698"/>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b="1" dirty="0">
                <a:solidFill>
                  <a:srgbClr val="C0504D">
                    <a:lumMod val="60000"/>
                    <a:lumOff val="40000"/>
                  </a:srgbClr>
                </a:solidFill>
              </a:endParaRPr>
            </a:p>
            <a:p>
              <a:pPr algn="ctr" fontAlgn="auto">
                <a:spcBef>
                  <a:spcPts val="0"/>
                </a:spcBef>
                <a:spcAft>
                  <a:spcPts val="0"/>
                </a:spcAft>
                <a:defRPr/>
              </a:pPr>
              <a:r>
                <a:rPr lang="en-US" b="1" dirty="0">
                  <a:solidFill>
                    <a:schemeClr val="tx1"/>
                  </a:solidFill>
                </a:rPr>
                <a:t>1</a:t>
              </a:r>
            </a:p>
            <a:p>
              <a:pPr algn="ctr">
                <a:defRPr/>
              </a:pPr>
              <a:r>
                <a:rPr lang="en-US" sz="1600" dirty="0">
                  <a:solidFill>
                    <a:schemeClr val="tx1"/>
                  </a:solidFill>
                </a:rPr>
                <a:t>Educator’s performance is </a:t>
              </a:r>
              <a:r>
                <a:rPr lang="en-US" sz="1600" b="1" dirty="0">
                  <a:solidFill>
                    <a:schemeClr val="tx1"/>
                  </a:solidFill>
                </a:rPr>
                <a:t>below</a:t>
              </a:r>
              <a:r>
                <a:rPr lang="en-US" sz="1600" dirty="0">
                  <a:solidFill>
                    <a:schemeClr val="tx1"/>
                  </a:solidFill>
                </a:rPr>
                <a:t> the state performance standard.</a:t>
              </a:r>
            </a:p>
            <a:p>
              <a:pPr algn="ctr" fontAlgn="auto">
                <a:spcBef>
                  <a:spcPts val="0"/>
                </a:spcBef>
                <a:spcAft>
                  <a:spcPts val="0"/>
                </a:spcAft>
                <a:defRPr/>
              </a:pPr>
              <a:endParaRPr lang="en-US" sz="1600" b="1" dirty="0">
                <a:solidFill>
                  <a:schemeClr val="tx1"/>
                </a:solidFill>
              </a:endParaRPr>
            </a:p>
          </p:txBody>
        </p:sp>
        <p:sp>
          <p:nvSpPr>
            <p:cNvPr id="7" name="Up Arrow Callout 6"/>
            <p:cNvSpPr/>
            <p:nvPr/>
          </p:nvSpPr>
          <p:spPr>
            <a:xfrm>
              <a:off x="5510116" y="2568070"/>
              <a:ext cx="1500283" cy="3683561"/>
            </a:xfrm>
            <a:prstGeom prst="upArrowCallout">
              <a:avLst>
                <a:gd name="adj1" fmla="val 25000"/>
                <a:gd name="adj2" fmla="val 25000"/>
                <a:gd name="adj3" fmla="val 25000"/>
                <a:gd name="adj4" fmla="val 76698"/>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b="1" dirty="0">
                <a:solidFill>
                  <a:prstClr val="white"/>
                </a:solidFill>
              </a:endParaRPr>
            </a:p>
            <a:p>
              <a:pPr algn="ctr" fontAlgn="auto">
                <a:spcBef>
                  <a:spcPts val="0"/>
                </a:spcBef>
                <a:spcAft>
                  <a:spcPts val="0"/>
                </a:spcAft>
                <a:defRPr/>
              </a:pPr>
              <a:r>
                <a:rPr lang="en-US" b="1" dirty="0">
                  <a:solidFill>
                    <a:schemeClr val="tx1"/>
                  </a:solidFill>
                </a:rPr>
                <a:t>3</a:t>
              </a:r>
            </a:p>
            <a:p>
              <a:pPr algn="ctr"/>
              <a:r>
                <a:rPr lang="en-US" sz="1600" dirty="0">
                  <a:solidFill>
                    <a:schemeClr val="tx1"/>
                  </a:solidFill>
                </a:rPr>
                <a:t>Educator’s performance </a:t>
              </a:r>
              <a:r>
                <a:rPr lang="en-US" sz="1600" b="1" dirty="0">
                  <a:solidFill>
                    <a:schemeClr val="tx1"/>
                  </a:solidFill>
                </a:rPr>
                <a:t>exceeds</a:t>
              </a:r>
              <a:r>
                <a:rPr lang="en-US" sz="1600" dirty="0">
                  <a:solidFill>
                    <a:schemeClr val="tx1"/>
                  </a:solidFill>
                </a:rPr>
                <a:t> state standard.</a:t>
              </a:r>
            </a:p>
          </p:txBody>
        </p:sp>
        <p:sp>
          <p:nvSpPr>
            <p:cNvPr id="8" name="Up Arrow Callout 7"/>
            <p:cNvSpPr/>
            <p:nvPr/>
          </p:nvSpPr>
          <p:spPr>
            <a:xfrm>
              <a:off x="3890154" y="2575347"/>
              <a:ext cx="1508274" cy="3683561"/>
            </a:xfrm>
            <a:prstGeom prst="upArrowCallout">
              <a:avLst>
                <a:gd name="adj1" fmla="val 25000"/>
                <a:gd name="adj2" fmla="val 25000"/>
                <a:gd name="adj3" fmla="val 25000"/>
                <a:gd name="adj4" fmla="val 76698"/>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solidFill>
                  <a:prstClr val="white"/>
                </a:solidFill>
              </a:endParaRPr>
            </a:p>
            <a:p>
              <a:pPr algn="ctr" fontAlgn="auto">
                <a:spcBef>
                  <a:spcPts val="0"/>
                </a:spcBef>
                <a:spcAft>
                  <a:spcPts val="0"/>
                </a:spcAft>
                <a:defRPr/>
              </a:pPr>
              <a:r>
                <a:rPr lang="en-US" b="1" dirty="0">
                  <a:solidFill>
                    <a:schemeClr val="tx1"/>
                  </a:solidFill>
                </a:rPr>
                <a:t>2</a:t>
              </a:r>
            </a:p>
            <a:p>
              <a:pPr algn="ctr"/>
              <a:r>
                <a:rPr lang="en-US" sz="1600" dirty="0">
                  <a:solidFill>
                    <a:schemeClr val="tx1"/>
                  </a:solidFill>
                </a:rPr>
                <a:t>Educator’s performance </a:t>
              </a:r>
              <a:r>
                <a:rPr lang="en-US" sz="1600" b="1" dirty="0">
                  <a:solidFill>
                    <a:schemeClr val="tx1"/>
                  </a:solidFill>
                </a:rPr>
                <a:t>meets</a:t>
              </a:r>
              <a:r>
                <a:rPr lang="en-US" sz="1600" dirty="0">
                  <a:solidFill>
                    <a:schemeClr val="tx1"/>
                  </a:solidFill>
                </a:rPr>
                <a:t> state performance standard.</a:t>
              </a:r>
            </a:p>
          </p:txBody>
        </p:sp>
        <p:sp>
          <p:nvSpPr>
            <p:cNvPr id="9" name="Up Arrow Callout 8"/>
            <p:cNvSpPr/>
            <p:nvPr/>
          </p:nvSpPr>
          <p:spPr>
            <a:xfrm>
              <a:off x="7123906" y="2575347"/>
              <a:ext cx="1562894" cy="3690838"/>
            </a:xfrm>
            <a:prstGeom prst="upArrowCallout">
              <a:avLst>
                <a:gd name="adj1" fmla="val 25000"/>
                <a:gd name="adj2" fmla="val 25000"/>
                <a:gd name="adj3" fmla="val 25000"/>
                <a:gd name="adj4" fmla="val 76698"/>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b="1" dirty="0">
                <a:solidFill>
                  <a:prstClr val="white"/>
                </a:solidFill>
              </a:endParaRPr>
            </a:p>
            <a:p>
              <a:pPr algn="ctr" fontAlgn="auto">
                <a:spcBef>
                  <a:spcPts val="0"/>
                </a:spcBef>
                <a:spcAft>
                  <a:spcPts val="0"/>
                </a:spcAft>
                <a:defRPr/>
              </a:pPr>
              <a:r>
                <a:rPr lang="en-US" b="1" dirty="0">
                  <a:solidFill>
                    <a:schemeClr val="tx1"/>
                  </a:solidFill>
                </a:rPr>
                <a:t>4</a:t>
              </a:r>
            </a:p>
            <a:p>
              <a:pPr algn="ctr"/>
              <a:r>
                <a:rPr lang="en-US" sz="1600" dirty="0">
                  <a:solidFill>
                    <a:schemeClr val="tx1"/>
                  </a:solidFill>
                </a:rPr>
                <a:t>Educator’s performance </a:t>
              </a:r>
              <a:r>
                <a:rPr lang="en-US" sz="1600" b="1" dirty="0">
                  <a:solidFill>
                    <a:schemeClr val="tx1"/>
                  </a:solidFill>
                </a:rPr>
                <a:t>significantly exceeds </a:t>
              </a:r>
              <a:r>
                <a:rPr lang="en-US" sz="1600" dirty="0">
                  <a:solidFill>
                    <a:schemeClr val="tx1"/>
                  </a:solidFill>
                </a:rPr>
                <a:t>state standard.</a:t>
              </a:r>
              <a:endParaRPr lang="en-US" sz="1600" dirty="0">
                <a:solidFill>
                  <a:schemeClr val="tx1"/>
                </a:solidFill>
                <a:effectLst/>
              </a:endParaRPr>
            </a:p>
          </p:txBody>
        </p:sp>
      </p:grpSp>
      <p:sp>
        <p:nvSpPr>
          <p:cNvPr id="3" name="Explosion 2 2"/>
          <p:cNvSpPr/>
          <p:nvPr/>
        </p:nvSpPr>
        <p:spPr>
          <a:xfrm>
            <a:off x="5546123" y="2057400"/>
            <a:ext cx="3377700" cy="28956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Not Applicable to P1 Teachers</a:t>
            </a:r>
          </a:p>
        </p:txBody>
      </p:sp>
      <p:sp>
        <p:nvSpPr>
          <p:cNvPr id="10" name="Title 9"/>
          <p:cNvSpPr>
            <a:spLocks noGrp="1"/>
          </p:cNvSpPr>
          <p:nvPr>
            <p:ph type="title"/>
          </p:nvPr>
        </p:nvSpPr>
        <p:spPr/>
        <p:txBody>
          <a:bodyPr/>
          <a:lstStyle/>
          <a:p>
            <a:r>
              <a:rPr lang="en-US" dirty="0"/>
              <a:t>Rubric Rating Levels</a:t>
            </a:r>
          </a:p>
        </p:txBody>
      </p:sp>
    </p:spTree>
    <p:extLst>
      <p:ext uri="{BB962C8B-B14F-4D97-AF65-F5344CB8AC3E}">
        <p14:creationId xmlns:p14="http://schemas.microsoft.com/office/powerpoint/2010/main" val="311926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7211230" cy="709865"/>
          </a:xfrm>
        </p:spPr>
        <p:txBody>
          <a:bodyPr>
            <a:normAutofit/>
          </a:bodyPr>
          <a:lstStyle/>
          <a:p>
            <a:r>
              <a:rPr lang="en-US" dirty="0"/>
              <a:t>Professional Practice Overall Rating</a:t>
            </a:r>
          </a:p>
        </p:txBody>
      </p:sp>
      <p:sp>
        <p:nvSpPr>
          <p:cNvPr id="3" name="Content Placeholder 2"/>
          <p:cNvSpPr>
            <a:spLocks noGrp="1"/>
          </p:cNvSpPr>
          <p:nvPr>
            <p:ph idx="1"/>
          </p:nvPr>
        </p:nvSpPr>
        <p:spPr/>
        <p:txBody>
          <a:bodyPr>
            <a:normAutofit/>
          </a:bodyPr>
          <a:lstStyle/>
          <a:p>
            <a:r>
              <a:rPr lang="en-US" dirty="0"/>
              <a:t>Based on Weighted Standard Scores</a:t>
            </a:r>
          </a:p>
          <a:p>
            <a:pPr lvl="1"/>
            <a:r>
              <a:rPr lang="en-US" dirty="0"/>
              <a:t>Basic</a:t>
            </a:r>
          </a:p>
          <a:p>
            <a:pPr lvl="1"/>
            <a:r>
              <a:rPr lang="en-US" dirty="0"/>
              <a:t>Partially Proficient</a:t>
            </a:r>
          </a:p>
          <a:p>
            <a:pPr lvl="1"/>
            <a:r>
              <a:rPr lang="en-US" dirty="0"/>
              <a:t>Proficient</a:t>
            </a:r>
          </a:p>
          <a:p>
            <a:pPr lvl="1"/>
            <a:r>
              <a:rPr lang="en-US" dirty="0"/>
              <a:t>Accomplished </a:t>
            </a:r>
          </a:p>
          <a:p>
            <a:pPr lvl="1"/>
            <a:r>
              <a:rPr lang="en-US" dirty="0"/>
              <a:t>Exemplary</a:t>
            </a:r>
          </a:p>
          <a:p>
            <a:endParaRPr lang="en-US" dirty="0"/>
          </a:p>
        </p:txBody>
      </p:sp>
      <p:sp>
        <p:nvSpPr>
          <p:cNvPr id="4" name="AutoShape 2" descr="Image result for rat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734388"/>
            <a:ext cx="3076575" cy="230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437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Practice Goal</a:t>
            </a:r>
          </a:p>
        </p:txBody>
      </p:sp>
      <p:sp>
        <p:nvSpPr>
          <p:cNvPr id="3" name="Content Placeholder 2"/>
          <p:cNvSpPr>
            <a:spLocks noGrp="1"/>
          </p:cNvSpPr>
          <p:nvPr>
            <p:ph sz="half" idx="1"/>
          </p:nvPr>
        </p:nvSpPr>
        <p:spPr/>
        <p:txBody>
          <a:bodyPr>
            <a:normAutofit lnSpcReduction="10000"/>
          </a:bodyPr>
          <a:lstStyle/>
          <a:p>
            <a:pPr marL="571500" indent="-457200"/>
            <a:r>
              <a:rPr lang="en-US" sz="2800" dirty="0"/>
              <a:t>System Requirement</a:t>
            </a:r>
          </a:p>
          <a:p>
            <a:pPr marL="571500" indent="-457200"/>
            <a:r>
              <a:rPr lang="en-US" sz="2800" dirty="0"/>
              <a:t>General Format </a:t>
            </a:r>
          </a:p>
          <a:p>
            <a:pPr marL="1028700" lvl="1" indent="-514350">
              <a:buFont typeface="Wingdings" panose="05000000000000000000" pitchFamily="2" charset="2"/>
              <a:buChar char="ü"/>
            </a:pPr>
            <a:r>
              <a:rPr lang="en-US" sz="2400" dirty="0"/>
              <a:t>Goal (What?)</a:t>
            </a:r>
          </a:p>
          <a:p>
            <a:pPr marL="1028700" lvl="1" indent="-514350">
              <a:buFont typeface="Wingdings" panose="05000000000000000000" pitchFamily="2" charset="2"/>
              <a:buChar char="ü"/>
            </a:pPr>
            <a:r>
              <a:rPr lang="en-US" sz="2400" dirty="0"/>
              <a:t>Sources (Why?)</a:t>
            </a:r>
          </a:p>
          <a:p>
            <a:pPr marL="1028700" lvl="1" indent="-514350">
              <a:buFont typeface="Wingdings" panose="05000000000000000000" pitchFamily="2" charset="2"/>
              <a:buChar char="ü"/>
            </a:pPr>
            <a:r>
              <a:rPr lang="en-US" sz="2400" dirty="0"/>
              <a:t>Plan (How?)</a:t>
            </a:r>
          </a:p>
          <a:p>
            <a:pPr marL="1028700" lvl="1" indent="-514350">
              <a:buFont typeface="Wingdings" panose="05000000000000000000" pitchFamily="2" charset="2"/>
              <a:buChar char="ü"/>
            </a:pPr>
            <a:r>
              <a:rPr lang="en-US" sz="2400" dirty="0"/>
              <a:t>Evaluation (Outcomes?)</a:t>
            </a:r>
          </a:p>
        </p:txBody>
      </p:sp>
      <p:sp>
        <p:nvSpPr>
          <p:cNvPr id="4" name="Content Placeholder 3"/>
          <p:cNvSpPr>
            <a:spLocks noGrp="1"/>
          </p:cNvSpPr>
          <p:nvPr>
            <p:ph sz="half" idx="2"/>
          </p:nvPr>
        </p:nvSpPr>
        <p:spPr/>
        <p:txBody>
          <a:bodyPr>
            <a:normAutofit lnSpcReduction="10000"/>
          </a:bodyPr>
          <a:lstStyle/>
          <a:p>
            <a:r>
              <a:rPr lang="en-US" dirty="0"/>
              <a:t>Mid-Year and End-of-Year Reflections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886200"/>
            <a:ext cx="3352800" cy="251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9777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Measures of Learning</a:t>
            </a:r>
          </a:p>
        </p:txBody>
      </p:sp>
      <p:sp>
        <p:nvSpPr>
          <p:cNvPr id="5" name="Text Placeholder 4"/>
          <p:cNvSpPr>
            <a:spLocks noGrp="1"/>
          </p:cNvSpPr>
          <p:nvPr>
            <p:ph type="body" idx="1"/>
          </p:nvPr>
        </p:nvSpPr>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State Requirements</a:t>
            </a:r>
          </a:p>
        </p:txBody>
      </p:sp>
      <p:sp>
        <p:nvSpPr>
          <p:cNvPr id="5" name="Content Placeholder 4"/>
          <p:cNvSpPr>
            <a:spLocks noGrp="1"/>
          </p:cNvSpPr>
          <p:nvPr>
            <p:ph idx="1"/>
          </p:nvPr>
        </p:nvSpPr>
        <p:spPr/>
        <p:txBody>
          <a:bodyPr>
            <a:normAutofit fontScale="92500" lnSpcReduction="20000"/>
          </a:bodyPr>
          <a:lstStyle/>
          <a:p>
            <a:r>
              <a:rPr lang="en-US" i="0" dirty="0"/>
              <a:t>Measure of </a:t>
            </a:r>
            <a:r>
              <a:rPr lang="en-US" b="1" u="sng" dirty="0"/>
              <a:t>Individually </a:t>
            </a:r>
            <a:r>
              <a:rPr lang="en-US" i="0" dirty="0"/>
              <a:t>attributed student learning outcomes</a:t>
            </a:r>
          </a:p>
          <a:p>
            <a:r>
              <a:rPr lang="en-US" i="0" dirty="0"/>
              <a:t>Measure of </a:t>
            </a:r>
            <a:r>
              <a:rPr lang="en-US" b="1" u="sng" dirty="0"/>
              <a:t>Collectively</a:t>
            </a:r>
            <a:r>
              <a:rPr lang="en-US" dirty="0"/>
              <a:t> </a:t>
            </a:r>
            <a:r>
              <a:rPr lang="en-US" i="0" dirty="0"/>
              <a:t>attributed student learning outcomes</a:t>
            </a:r>
          </a:p>
          <a:p>
            <a:r>
              <a:rPr lang="en-US" i="0" dirty="0"/>
              <a:t>Statewide summative assessment (</a:t>
            </a:r>
            <a:r>
              <a:rPr lang="en-US" b="1" u="sng" dirty="0"/>
              <a:t>CMAS/PARRC/SAT</a:t>
            </a:r>
            <a:r>
              <a:rPr lang="en-US" i="0" dirty="0"/>
              <a:t>) results and growth, when available</a:t>
            </a:r>
          </a:p>
          <a:p>
            <a:r>
              <a:rPr lang="en-US" i="0" dirty="0"/>
              <a:t>Multiple Measures</a:t>
            </a:r>
            <a:br>
              <a:rPr lang="en-US" dirty="0"/>
            </a:br>
            <a:endParaRPr lang="en-US" dirty="0"/>
          </a:p>
        </p:txBody>
      </p:sp>
      <p:pic>
        <p:nvPicPr>
          <p:cNvPr id="2" name="Picture 1"/>
          <p:cNvPicPr>
            <a:picLocks noChangeAspect="1"/>
          </p:cNvPicPr>
          <p:nvPr/>
        </p:nvPicPr>
        <p:blipFill>
          <a:blip r:embed="rId2"/>
          <a:stretch>
            <a:fillRect/>
          </a:stretch>
        </p:blipFill>
        <p:spPr>
          <a:xfrm>
            <a:off x="6553200" y="4876800"/>
            <a:ext cx="2009775" cy="17430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Training Outcomes</a:t>
            </a:r>
          </a:p>
        </p:txBody>
      </p:sp>
      <p:sp>
        <p:nvSpPr>
          <p:cNvPr id="3" name="Content Placeholder 2"/>
          <p:cNvSpPr>
            <a:spLocks noGrp="1"/>
          </p:cNvSpPr>
          <p:nvPr>
            <p:ph idx="1"/>
          </p:nvPr>
        </p:nvSpPr>
        <p:spPr/>
        <p:txBody>
          <a:bodyPr>
            <a:normAutofit lnSpcReduction="10000"/>
          </a:bodyPr>
          <a:lstStyle/>
          <a:p>
            <a:r>
              <a:rPr lang="en-US" sz="2800" dirty="0"/>
              <a:t>Understand the WPSD Evaluation System, including…</a:t>
            </a:r>
          </a:p>
          <a:p>
            <a:pPr lvl="1"/>
            <a:r>
              <a:rPr lang="en-US" sz="2200" dirty="0"/>
              <a:t>State Guidelines</a:t>
            </a:r>
          </a:p>
          <a:p>
            <a:pPr lvl="1"/>
            <a:r>
              <a:rPr lang="en-US" sz="2200" dirty="0"/>
              <a:t>General Components</a:t>
            </a:r>
          </a:p>
          <a:p>
            <a:pPr lvl="1"/>
            <a:r>
              <a:rPr lang="en-US" sz="2200" dirty="0"/>
              <a:t>Professional Practice Rubric &amp; Goal</a:t>
            </a:r>
          </a:p>
          <a:p>
            <a:pPr lvl="1"/>
            <a:r>
              <a:rPr lang="en-US" sz="2200" dirty="0"/>
              <a:t>Measures of Learning “Looks” &amp; Goal(s)</a:t>
            </a:r>
          </a:p>
          <a:p>
            <a:pPr lvl="1"/>
            <a:r>
              <a:rPr lang="en-US" sz="2200" dirty="0"/>
              <a:t>Evaluation Cycles and Timelines</a:t>
            </a:r>
          </a:p>
          <a:p>
            <a:pPr lvl="1"/>
            <a:r>
              <a:rPr lang="en-US" sz="2200" dirty="0"/>
              <a:t>Online Evaluation System</a:t>
            </a:r>
          </a:p>
          <a:p>
            <a:pPr lvl="1"/>
            <a:endParaRPr lang="en-US" dirty="0"/>
          </a:p>
        </p:txBody>
      </p:sp>
      <p:pic>
        <p:nvPicPr>
          <p:cNvPr id="4" name="Picture 3"/>
          <p:cNvPicPr>
            <a:picLocks noChangeAspect="1"/>
          </p:cNvPicPr>
          <p:nvPr/>
        </p:nvPicPr>
        <p:blipFill>
          <a:blip r:embed="rId2"/>
          <a:stretch>
            <a:fillRect/>
          </a:stretch>
        </p:blipFill>
        <p:spPr>
          <a:xfrm>
            <a:off x="6248400" y="5105400"/>
            <a:ext cx="2514600" cy="1637204"/>
          </a:xfrm>
          <a:prstGeom prst="rect">
            <a:avLst/>
          </a:prstGeom>
        </p:spPr>
      </p:pic>
    </p:spTree>
    <p:extLst>
      <p:ext uri="{BB962C8B-B14F-4D97-AF65-F5344CB8AC3E}">
        <p14:creationId xmlns:p14="http://schemas.microsoft.com/office/powerpoint/2010/main" val="515146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WPSD Measures of Learning</a:t>
            </a:r>
          </a:p>
        </p:txBody>
      </p:sp>
      <p:sp>
        <p:nvSpPr>
          <p:cNvPr id="3" name="Content Placeholder 2"/>
          <p:cNvSpPr>
            <a:spLocks noGrp="1"/>
          </p:cNvSpPr>
          <p:nvPr>
            <p:ph idx="1"/>
          </p:nvPr>
        </p:nvSpPr>
        <p:spPr/>
        <p:txBody>
          <a:bodyPr/>
          <a:lstStyle/>
          <a:p>
            <a:r>
              <a:rPr lang="en-US" dirty="0"/>
              <a:t>20% Collectively Attributed</a:t>
            </a:r>
          </a:p>
          <a:p>
            <a:r>
              <a:rPr lang="en-US" dirty="0"/>
              <a:t>80% Specific Measures of Learning  (Individually Attributed)</a:t>
            </a:r>
          </a:p>
        </p:txBody>
      </p:sp>
      <p:pic>
        <p:nvPicPr>
          <p:cNvPr id="4" name="Picture 3"/>
          <p:cNvPicPr>
            <a:picLocks noChangeAspect="1"/>
          </p:cNvPicPr>
          <p:nvPr/>
        </p:nvPicPr>
        <p:blipFill rotWithShape="1">
          <a:blip r:embed="rId2"/>
          <a:srcRect b="13402"/>
          <a:stretch/>
        </p:blipFill>
        <p:spPr>
          <a:xfrm>
            <a:off x="6019800" y="4419600"/>
            <a:ext cx="2832100" cy="2133600"/>
          </a:xfrm>
          <a:prstGeom prst="rect">
            <a:avLst/>
          </a:prstGeom>
        </p:spPr>
      </p:pic>
    </p:spTree>
    <p:extLst>
      <p:ext uri="{BB962C8B-B14F-4D97-AF65-F5344CB8AC3E}">
        <p14:creationId xmlns:p14="http://schemas.microsoft.com/office/powerpoint/2010/main" val="948265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677830" cy="709865"/>
          </a:xfrm>
        </p:spPr>
        <p:txBody>
          <a:bodyPr>
            <a:noAutofit/>
          </a:bodyPr>
          <a:lstStyle/>
          <a:p>
            <a:r>
              <a:rPr lang="en-US" dirty="0"/>
              <a:t>School Performance Framework Scoring Matrix </a:t>
            </a:r>
          </a:p>
        </p:txBody>
      </p:sp>
      <p:graphicFrame>
        <p:nvGraphicFramePr>
          <p:cNvPr id="6" name="Table 5"/>
          <p:cNvGraphicFramePr>
            <a:graphicFrameLocks noGrp="1"/>
          </p:cNvGraphicFramePr>
          <p:nvPr>
            <p:extLst>
              <p:ext uri="{D42A27DB-BD31-4B8C-83A1-F6EECF244321}">
                <p14:modId xmlns:p14="http://schemas.microsoft.com/office/powerpoint/2010/main" val="229014236"/>
              </p:ext>
            </p:extLst>
          </p:nvPr>
        </p:nvGraphicFramePr>
        <p:xfrm>
          <a:off x="845188" y="2895600"/>
          <a:ext cx="7391400" cy="2743200"/>
        </p:xfrm>
        <a:graphic>
          <a:graphicData uri="http://schemas.openxmlformats.org/drawingml/2006/table">
            <a:tbl>
              <a:tblPr firstRow="1" firstCol="1" bandRow="1">
                <a:tableStyleId>{5C22544A-7EE6-4342-B048-85BDC9FD1C3A}</a:tableStyleId>
              </a:tblPr>
              <a:tblGrid>
                <a:gridCol w="1440984">
                  <a:extLst>
                    <a:ext uri="{9D8B030D-6E8A-4147-A177-3AD203B41FA5}">
                      <a16:colId xmlns:a16="http://schemas.microsoft.com/office/drawing/2014/main" val="20000"/>
                    </a:ext>
                  </a:extLst>
                </a:gridCol>
                <a:gridCol w="5950416">
                  <a:extLst>
                    <a:ext uri="{9D8B030D-6E8A-4147-A177-3AD203B41FA5}">
                      <a16:colId xmlns:a16="http://schemas.microsoft.com/office/drawing/2014/main" val="20001"/>
                    </a:ext>
                  </a:extLst>
                </a:gridCol>
              </a:tblGrid>
              <a:tr h="548640">
                <a:tc>
                  <a:txBody>
                    <a:bodyPr/>
                    <a:lstStyle/>
                    <a:p>
                      <a:pPr marL="0" marR="0">
                        <a:spcBef>
                          <a:spcPts val="0"/>
                        </a:spcBef>
                        <a:spcAft>
                          <a:spcPts val="0"/>
                        </a:spcAft>
                      </a:pPr>
                      <a:r>
                        <a:rPr lang="en-US" sz="2400" dirty="0">
                          <a:solidFill>
                            <a:schemeClr val="tx1"/>
                          </a:solidFill>
                          <a:effectLst/>
                        </a:rPr>
                        <a:t>Rating</a:t>
                      </a:r>
                      <a:endParaRPr lang="en-US" sz="2400" dirty="0">
                        <a:solidFill>
                          <a:schemeClr val="tx1"/>
                        </a:solidFill>
                        <a:effectLst/>
                        <a:latin typeface="Calibri"/>
                        <a:ea typeface="Times New Roman"/>
                        <a:cs typeface="Times New Roman"/>
                      </a:endParaRPr>
                    </a:p>
                  </a:txBody>
                  <a:tcPr marL="68580" marR="68580" marT="0" marB="0"/>
                </a:tc>
                <a:tc>
                  <a:txBody>
                    <a:bodyPr/>
                    <a:lstStyle/>
                    <a:p>
                      <a:pPr marL="0" marR="0">
                        <a:spcBef>
                          <a:spcPts val="0"/>
                        </a:spcBef>
                        <a:spcAft>
                          <a:spcPts val="0"/>
                        </a:spcAft>
                      </a:pPr>
                      <a:r>
                        <a:rPr lang="en-US" sz="2400" dirty="0">
                          <a:solidFill>
                            <a:schemeClr val="tx1"/>
                          </a:solidFill>
                          <a:effectLst/>
                        </a:rPr>
                        <a:t>% of Framework Points Earned</a:t>
                      </a:r>
                      <a:endParaRPr lang="en-US" sz="2400" dirty="0">
                        <a:solidFill>
                          <a:schemeClr val="tx1"/>
                        </a:solidFill>
                        <a:effectLst/>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548640">
                <a:tc>
                  <a:txBody>
                    <a:bodyPr/>
                    <a:lstStyle/>
                    <a:p>
                      <a:pPr marL="0" marR="0" algn="ctr">
                        <a:spcBef>
                          <a:spcPts val="0"/>
                        </a:spcBef>
                        <a:spcAft>
                          <a:spcPts val="0"/>
                        </a:spcAft>
                      </a:pPr>
                      <a:r>
                        <a:rPr lang="en-US" sz="2400" dirty="0">
                          <a:solidFill>
                            <a:schemeClr val="tx1"/>
                          </a:solidFill>
                          <a:effectLst/>
                        </a:rPr>
                        <a:t>4</a:t>
                      </a:r>
                      <a:endParaRPr lang="en-US" sz="2400" dirty="0">
                        <a:solidFill>
                          <a:schemeClr val="tx1"/>
                        </a:solidFill>
                        <a:effectLst/>
                        <a:latin typeface="Calibri"/>
                        <a:ea typeface="Times New Roman"/>
                        <a:cs typeface="Times New Roman"/>
                      </a:endParaRPr>
                    </a:p>
                  </a:txBody>
                  <a:tcPr marL="68580" marR="68580" marT="0" marB="0">
                    <a:solidFill>
                      <a:srgbClr val="7030A0"/>
                    </a:solidFill>
                  </a:tcPr>
                </a:tc>
                <a:tc>
                  <a:txBody>
                    <a:bodyPr/>
                    <a:lstStyle/>
                    <a:p>
                      <a:pPr marL="0" marR="0">
                        <a:spcBef>
                          <a:spcPts val="0"/>
                        </a:spcBef>
                        <a:spcAft>
                          <a:spcPts val="0"/>
                        </a:spcAft>
                      </a:pPr>
                      <a:r>
                        <a:rPr lang="en-US" sz="2400" dirty="0">
                          <a:solidFill>
                            <a:schemeClr val="tx1"/>
                          </a:solidFill>
                          <a:effectLst/>
                        </a:rPr>
                        <a:t>At or above 80%</a:t>
                      </a:r>
                      <a:endParaRPr lang="en-US" sz="2400" dirty="0">
                        <a:solidFill>
                          <a:schemeClr val="tx1"/>
                        </a:solidFill>
                        <a:effectLst/>
                        <a:latin typeface="Calibri"/>
                        <a:ea typeface="Times New Roman"/>
                        <a:cs typeface="Times New Roman"/>
                      </a:endParaRPr>
                    </a:p>
                  </a:txBody>
                  <a:tcPr marL="68580" marR="68580" marT="0" marB="0">
                    <a:solidFill>
                      <a:srgbClr val="7030A0"/>
                    </a:solidFill>
                  </a:tcPr>
                </a:tc>
                <a:extLst>
                  <a:ext uri="{0D108BD9-81ED-4DB2-BD59-A6C34878D82A}">
                    <a16:rowId xmlns:a16="http://schemas.microsoft.com/office/drawing/2014/main" val="10001"/>
                  </a:ext>
                </a:extLst>
              </a:tr>
              <a:tr h="548640">
                <a:tc>
                  <a:txBody>
                    <a:bodyPr/>
                    <a:lstStyle/>
                    <a:p>
                      <a:pPr marL="0" marR="0" algn="ctr">
                        <a:spcBef>
                          <a:spcPts val="0"/>
                        </a:spcBef>
                        <a:spcAft>
                          <a:spcPts val="0"/>
                        </a:spcAft>
                      </a:pPr>
                      <a:r>
                        <a:rPr lang="en-US" sz="2400" dirty="0">
                          <a:solidFill>
                            <a:schemeClr val="tx1"/>
                          </a:solidFill>
                          <a:effectLst/>
                        </a:rPr>
                        <a:t>3</a:t>
                      </a:r>
                      <a:endParaRPr lang="en-US" sz="2400" dirty="0">
                        <a:solidFill>
                          <a:schemeClr val="tx1"/>
                        </a:solidFill>
                        <a:effectLst/>
                        <a:latin typeface="Calibri"/>
                        <a:ea typeface="Times New Roman"/>
                        <a:cs typeface="Times New Roman"/>
                      </a:endParaRPr>
                    </a:p>
                  </a:txBody>
                  <a:tcPr marL="68580" marR="68580" marT="0" marB="0">
                    <a:solidFill>
                      <a:srgbClr val="00B050"/>
                    </a:solidFill>
                  </a:tcPr>
                </a:tc>
                <a:tc>
                  <a:txBody>
                    <a:bodyPr/>
                    <a:lstStyle/>
                    <a:p>
                      <a:pPr marL="0" marR="0">
                        <a:spcBef>
                          <a:spcPts val="0"/>
                        </a:spcBef>
                        <a:spcAft>
                          <a:spcPts val="0"/>
                        </a:spcAft>
                      </a:pPr>
                      <a:r>
                        <a:rPr lang="en-US" sz="2400" dirty="0">
                          <a:solidFill>
                            <a:schemeClr val="tx1"/>
                          </a:solidFill>
                          <a:effectLst/>
                        </a:rPr>
                        <a:t>At or above 64% - below 80%</a:t>
                      </a:r>
                      <a:endParaRPr lang="en-US" sz="2400" dirty="0">
                        <a:solidFill>
                          <a:schemeClr val="tx1"/>
                        </a:solidFill>
                        <a:effectLst/>
                        <a:latin typeface="Calibri"/>
                        <a:ea typeface="Times New Roman"/>
                        <a:cs typeface="Times New Roman"/>
                      </a:endParaRPr>
                    </a:p>
                  </a:txBody>
                  <a:tcPr marL="68580" marR="68580" marT="0" marB="0">
                    <a:solidFill>
                      <a:srgbClr val="00B050"/>
                    </a:solidFill>
                  </a:tcPr>
                </a:tc>
                <a:extLst>
                  <a:ext uri="{0D108BD9-81ED-4DB2-BD59-A6C34878D82A}">
                    <a16:rowId xmlns:a16="http://schemas.microsoft.com/office/drawing/2014/main" val="10002"/>
                  </a:ext>
                </a:extLst>
              </a:tr>
              <a:tr h="548640">
                <a:tc>
                  <a:txBody>
                    <a:bodyPr/>
                    <a:lstStyle/>
                    <a:p>
                      <a:pPr marL="0" marR="0" algn="ctr">
                        <a:spcBef>
                          <a:spcPts val="0"/>
                        </a:spcBef>
                        <a:spcAft>
                          <a:spcPts val="0"/>
                        </a:spcAft>
                      </a:pPr>
                      <a:r>
                        <a:rPr lang="en-US" sz="2400" dirty="0">
                          <a:solidFill>
                            <a:schemeClr val="tx1"/>
                          </a:solidFill>
                          <a:effectLst/>
                        </a:rPr>
                        <a:t>2</a:t>
                      </a:r>
                      <a:endParaRPr lang="en-US" sz="2400" dirty="0">
                        <a:solidFill>
                          <a:schemeClr val="tx1"/>
                        </a:solidFill>
                        <a:effectLst/>
                        <a:latin typeface="Calibri"/>
                        <a:ea typeface="Times New Roman"/>
                        <a:cs typeface="Times New Roman"/>
                      </a:endParaRPr>
                    </a:p>
                  </a:txBody>
                  <a:tcPr marL="68580" marR="68580" marT="0" marB="0">
                    <a:solidFill>
                      <a:srgbClr val="FFFF00"/>
                    </a:solidFill>
                  </a:tcPr>
                </a:tc>
                <a:tc>
                  <a:txBody>
                    <a:bodyPr/>
                    <a:lstStyle/>
                    <a:p>
                      <a:pPr marL="0" marR="0">
                        <a:spcBef>
                          <a:spcPts val="0"/>
                        </a:spcBef>
                        <a:spcAft>
                          <a:spcPts val="0"/>
                        </a:spcAft>
                      </a:pPr>
                      <a:r>
                        <a:rPr lang="en-US" sz="2400" dirty="0">
                          <a:solidFill>
                            <a:schemeClr val="tx1"/>
                          </a:solidFill>
                          <a:effectLst/>
                        </a:rPr>
                        <a:t>At or above 52% - below 64%</a:t>
                      </a:r>
                      <a:endParaRPr lang="en-US" sz="2400" dirty="0">
                        <a:solidFill>
                          <a:schemeClr val="tx1"/>
                        </a:solidFill>
                        <a:effectLst/>
                        <a:latin typeface="Calibri"/>
                        <a:ea typeface="Times New Roman"/>
                        <a:cs typeface="Times New Roman"/>
                      </a:endParaRPr>
                    </a:p>
                  </a:txBody>
                  <a:tcPr marL="68580" marR="68580" marT="0" marB="0">
                    <a:solidFill>
                      <a:srgbClr val="FFFF00"/>
                    </a:solidFill>
                  </a:tcPr>
                </a:tc>
                <a:extLst>
                  <a:ext uri="{0D108BD9-81ED-4DB2-BD59-A6C34878D82A}">
                    <a16:rowId xmlns:a16="http://schemas.microsoft.com/office/drawing/2014/main" val="10003"/>
                  </a:ext>
                </a:extLst>
              </a:tr>
              <a:tr h="548640">
                <a:tc>
                  <a:txBody>
                    <a:bodyPr/>
                    <a:lstStyle/>
                    <a:p>
                      <a:pPr marL="0" marR="0" algn="ctr">
                        <a:spcBef>
                          <a:spcPts val="0"/>
                        </a:spcBef>
                        <a:spcAft>
                          <a:spcPts val="0"/>
                        </a:spcAft>
                      </a:pPr>
                      <a:r>
                        <a:rPr lang="en-US" sz="2400" dirty="0">
                          <a:solidFill>
                            <a:schemeClr val="tx1"/>
                          </a:solidFill>
                          <a:effectLst/>
                        </a:rPr>
                        <a:t>1</a:t>
                      </a:r>
                      <a:endParaRPr lang="en-US" sz="2400" dirty="0">
                        <a:solidFill>
                          <a:schemeClr val="tx1"/>
                        </a:solidFill>
                        <a:effectLst/>
                        <a:latin typeface="Calibri"/>
                        <a:ea typeface="Times New Roman"/>
                        <a:cs typeface="Times New Roman"/>
                      </a:endParaRPr>
                    </a:p>
                  </a:txBody>
                  <a:tcPr marL="68580" marR="68580" marT="0" marB="0">
                    <a:solidFill>
                      <a:srgbClr val="FF0000"/>
                    </a:solidFill>
                  </a:tcPr>
                </a:tc>
                <a:tc>
                  <a:txBody>
                    <a:bodyPr/>
                    <a:lstStyle/>
                    <a:p>
                      <a:pPr marL="0" marR="0">
                        <a:spcBef>
                          <a:spcPts val="0"/>
                        </a:spcBef>
                        <a:spcAft>
                          <a:spcPts val="0"/>
                        </a:spcAft>
                      </a:pPr>
                      <a:r>
                        <a:rPr lang="en-US" sz="2400" dirty="0">
                          <a:solidFill>
                            <a:schemeClr val="tx1"/>
                          </a:solidFill>
                          <a:effectLst/>
                        </a:rPr>
                        <a:t>Below 52%</a:t>
                      </a:r>
                      <a:endParaRPr lang="en-US" sz="2400" dirty="0">
                        <a:solidFill>
                          <a:schemeClr val="tx1"/>
                        </a:solidFill>
                        <a:effectLst/>
                        <a:latin typeface="Calibri"/>
                        <a:ea typeface="Times New Roman"/>
                        <a:cs typeface="Times New Roman"/>
                      </a:endParaRPr>
                    </a:p>
                  </a:txBody>
                  <a:tcPr marL="68580" marR="68580" marT="0" marB="0">
                    <a:solidFill>
                      <a:srgbClr val="FF000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78231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Specific Measures of Learning</a:t>
            </a:r>
          </a:p>
        </p:txBody>
      </p:sp>
      <p:sp>
        <p:nvSpPr>
          <p:cNvPr id="3" name="Content Placeholder 2"/>
          <p:cNvSpPr>
            <a:spLocks noGrp="1"/>
          </p:cNvSpPr>
          <p:nvPr>
            <p:ph idx="1"/>
          </p:nvPr>
        </p:nvSpPr>
        <p:spPr/>
        <p:txBody>
          <a:bodyPr/>
          <a:lstStyle/>
          <a:p>
            <a:r>
              <a:rPr lang="en-US" dirty="0"/>
              <a:t>Looking for Evidence of Effectiveness</a:t>
            </a:r>
          </a:p>
          <a:p>
            <a:r>
              <a:rPr lang="en-US" dirty="0"/>
              <a:t>Stepping through 2 “Looks”</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37447">
            <a:off x="3236451" y="4575994"/>
            <a:ext cx="44577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5505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3600" b="1" dirty="0"/>
              <a:t>Fall Look</a:t>
            </a:r>
          </a:p>
        </p:txBody>
      </p:sp>
      <p:sp>
        <p:nvSpPr>
          <p:cNvPr id="3" name="Content Placeholder 2"/>
          <p:cNvSpPr>
            <a:spLocks noGrp="1"/>
          </p:cNvSpPr>
          <p:nvPr>
            <p:ph idx="1"/>
          </p:nvPr>
        </p:nvSpPr>
        <p:spPr>
          <a:xfrm>
            <a:off x="4267201" y="533400"/>
            <a:ext cx="3810000" cy="4724400"/>
          </a:xfrm>
        </p:spPr>
        <p:txBody>
          <a:bodyPr anchor="t">
            <a:normAutofit/>
          </a:bodyPr>
          <a:lstStyle/>
          <a:p>
            <a:pPr marL="0" lvl="4" indent="0">
              <a:buNone/>
            </a:pPr>
            <a:r>
              <a:rPr lang="en-US" sz="3600" dirty="0"/>
              <a:t>Growth Modeling Measures</a:t>
            </a:r>
          </a:p>
          <a:p>
            <a:pPr marL="342900" lvl="4" indent="-342900">
              <a:buFont typeface="Wingdings" panose="05000000000000000000" pitchFamily="2" charset="2"/>
              <a:buChar char="v"/>
            </a:pPr>
            <a:r>
              <a:rPr lang="en-US" sz="2400" dirty="0"/>
              <a:t>STAR, MAP, DIBELS, &amp; CMAS Gains </a:t>
            </a:r>
          </a:p>
          <a:p>
            <a:pPr marL="342900" lvl="4" indent="-342900">
              <a:buFont typeface="Wingdings" panose="05000000000000000000" pitchFamily="2" charset="2"/>
              <a:buChar char="v"/>
            </a:pPr>
            <a:r>
              <a:rPr lang="en-US" sz="2400" dirty="0"/>
              <a:t>2 Years of Data</a:t>
            </a:r>
          </a:p>
          <a:p>
            <a:pPr lvl="1"/>
            <a:r>
              <a:rPr lang="en-US" sz="1800" dirty="0"/>
              <a:t>Weighted based on high growth, average growth, and low growth </a:t>
            </a:r>
          </a:p>
          <a:p>
            <a:pPr lvl="1"/>
            <a:r>
              <a:rPr lang="en-US" sz="1800" dirty="0"/>
              <a:t>Computed within the Dashboard system</a:t>
            </a:r>
          </a:p>
        </p:txBody>
      </p:sp>
      <p:pic>
        <p:nvPicPr>
          <p:cNvPr id="1030" name="Picture 6" descr="https://encrypted-tbn3.gstatic.com/images?q=tbn:ANd9GcQ6dVWvPnLn38-gNZPnZpbQydsE8JW7ISRHHXBcarJPrh2seOef-UvYQV7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467" y="2362200"/>
            <a:ext cx="1924050" cy="20478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2571" y="5339094"/>
            <a:ext cx="3036105" cy="923330"/>
          </a:xfrm>
          <a:prstGeom prst="rect">
            <a:avLst/>
          </a:prstGeom>
          <a:noFill/>
          <a:ln>
            <a:solidFill>
              <a:schemeClr val="tx1"/>
            </a:solidFill>
          </a:ln>
          <a:effectLst>
            <a:glow rad="101600">
              <a:schemeClr val="accent4">
                <a:satMod val="175000"/>
                <a:alpha val="40000"/>
              </a:schemeClr>
            </a:glow>
            <a:outerShdw blurRad="63500" sx="102000" sy="102000" algn="ctr" rotWithShape="0">
              <a:prstClr val="black">
                <a:alpha val="40000"/>
              </a:prstClr>
            </a:outerShdw>
          </a:effectLst>
        </p:spPr>
        <p:txBody>
          <a:bodyPr wrap="square" rtlCol="0">
            <a:spAutoFit/>
          </a:bodyPr>
          <a:lstStyle/>
          <a:p>
            <a:pPr algn="ctr"/>
            <a:r>
              <a:rPr lang="en-US" b="1" dirty="0">
                <a:solidFill>
                  <a:schemeClr val="bg1"/>
                </a:solidFill>
              </a:rPr>
              <a:t>Proficient or Advanced Rating = Teacher’s Growth Score</a:t>
            </a:r>
          </a:p>
        </p:txBody>
      </p:sp>
      <p:sp>
        <p:nvSpPr>
          <p:cNvPr id="9" name="TextBox 8"/>
          <p:cNvSpPr txBox="1"/>
          <p:nvPr/>
        </p:nvSpPr>
        <p:spPr>
          <a:xfrm>
            <a:off x="3960862" y="5339094"/>
            <a:ext cx="2514600" cy="369332"/>
          </a:xfrm>
          <a:prstGeom prst="rect">
            <a:avLst/>
          </a:prstGeom>
          <a:noFill/>
          <a:ln>
            <a:solidFill>
              <a:schemeClr val="tx1"/>
            </a:solidFill>
          </a:ln>
          <a:effectLst>
            <a:glow rad="101600">
              <a:schemeClr val="accent6">
                <a:satMod val="175000"/>
                <a:alpha val="40000"/>
              </a:schemeClr>
            </a:glow>
          </a:effectLst>
        </p:spPr>
        <p:txBody>
          <a:bodyPr wrap="square" rtlCol="0">
            <a:spAutoFit/>
          </a:bodyPr>
          <a:lstStyle/>
          <a:p>
            <a:pPr algn="ctr"/>
            <a:r>
              <a:rPr lang="en-US" dirty="0"/>
              <a:t>Below Proficient</a:t>
            </a:r>
          </a:p>
        </p:txBody>
      </p:sp>
      <p:sp>
        <p:nvSpPr>
          <p:cNvPr id="10" name="TextBox 9"/>
          <p:cNvSpPr txBox="1"/>
          <p:nvPr/>
        </p:nvSpPr>
        <p:spPr>
          <a:xfrm>
            <a:off x="6515100" y="5339094"/>
            <a:ext cx="2514600" cy="369332"/>
          </a:xfrm>
          <a:prstGeom prst="rect">
            <a:avLst/>
          </a:prstGeom>
          <a:noFill/>
          <a:ln>
            <a:solidFill>
              <a:schemeClr val="tx1"/>
            </a:solidFill>
          </a:ln>
          <a:effectLst>
            <a:glow rad="101600">
              <a:schemeClr val="accent2">
                <a:satMod val="175000"/>
                <a:alpha val="40000"/>
              </a:schemeClr>
            </a:glow>
          </a:effectLst>
        </p:spPr>
        <p:txBody>
          <a:bodyPr wrap="square" rtlCol="0">
            <a:spAutoFit/>
          </a:bodyPr>
          <a:lstStyle/>
          <a:p>
            <a:pPr algn="ctr"/>
            <a:r>
              <a:rPr lang="en-US" dirty="0"/>
              <a:t>Not Applicable</a:t>
            </a:r>
          </a:p>
        </p:txBody>
      </p:sp>
      <p:sp>
        <p:nvSpPr>
          <p:cNvPr id="8" name="Down Arrow 7"/>
          <p:cNvSpPr/>
          <p:nvPr/>
        </p:nvSpPr>
        <p:spPr>
          <a:xfrm>
            <a:off x="4957762" y="5708426"/>
            <a:ext cx="685800" cy="7089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7429500" y="5729208"/>
            <a:ext cx="685800" cy="7089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7842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a:bodyPr>
          <a:lstStyle/>
          <a:p>
            <a:r>
              <a:rPr lang="en-US" sz="3600" b="1" dirty="0"/>
              <a:t>Spring Look</a:t>
            </a:r>
          </a:p>
        </p:txBody>
      </p:sp>
      <p:sp>
        <p:nvSpPr>
          <p:cNvPr id="3" name="Content Placeholder 2"/>
          <p:cNvSpPr>
            <a:spLocks noGrp="1"/>
          </p:cNvSpPr>
          <p:nvPr>
            <p:ph idx="4294967295"/>
          </p:nvPr>
        </p:nvSpPr>
        <p:spPr>
          <a:xfrm>
            <a:off x="4419600" y="533400"/>
            <a:ext cx="4038600" cy="6019800"/>
          </a:xfrm>
        </p:spPr>
        <p:txBody>
          <a:bodyPr>
            <a:normAutofit fontScale="70000" lnSpcReduction="20000"/>
          </a:bodyPr>
          <a:lstStyle/>
          <a:p>
            <a:pPr marL="0" lvl="4" indent="0">
              <a:buNone/>
            </a:pPr>
            <a:r>
              <a:rPr lang="en-US" sz="3900" dirty="0"/>
              <a:t>Measures of Student Learning</a:t>
            </a:r>
          </a:p>
          <a:p>
            <a:pPr marL="0" lvl="4" indent="0">
              <a:buNone/>
            </a:pPr>
            <a:r>
              <a:rPr lang="en-US" sz="2600" dirty="0"/>
              <a:t>Through the feedback and coaching process, teachers will use MSLs to gain valuable insight into student growth and inform instruction. It is understood that growth is more important than achievement.</a:t>
            </a:r>
          </a:p>
          <a:p>
            <a:pPr marL="342900" lvl="4" indent="-342900">
              <a:buFont typeface="Wingdings" panose="05000000000000000000" pitchFamily="2" charset="2"/>
              <a:buChar char="v"/>
            </a:pPr>
            <a:r>
              <a:rPr lang="en-US" sz="2600" dirty="0"/>
              <a:t>Staff utilize standards to…</a:t>
            </a:r>
          </a:p>
          <a:p>
            <a:pPr marL="800100" lvl="5" indent="-342900">
              <a:buFont typeface="Wingdings" pitchFamily="2" charset="2"/>
              <a:buChar char="ü"/>
            </a:pPr>
            <a:r>
              <a:rPr lang="en-US" sz="2600" dirty="0"/>
              <a:t>Establish learning outcomes,</a:t>
            </a:r>
          </a:p>
          <a:p>
            <a:pPr marL="800100" lvl="5" indent="-342900">
              <a:buFont typeface="Wingdings" pitchFamily="2" charset="2"/>
              <a:buChar char="ü"/>
            </a:pPr>
            <a:r>
              <a:rPr lang="en-US" sz="2600" dirty="0"/>
              <a:t>Monitor progress toward these outcomes, and </a:t>
            </a:r>
          </a:p>
          <a:p>
            <a:pPr marL="800100" lvl="5" indent="-342900">
              <a:buFont typeface="Wingdings" pitchFamily="2" charset="2"/>
              <a:buChar char="ü"/>
            </a:pPr>
            <a:r>
              <a:rPr lang="en-US" sz="2600" dirty="0"/>
              <a:t>Evaluate the degree to which students achieve these outcomes using relevant, meaningful measures</a:t>
            </a:r>
          </a:p>
          <a:p>
            <a:pPr marL="342900" lvl="4" indent="-342900">
              <a:buFont typeface="Wingdings" panose="05000000000000000000" pitchFamily="2" charset="2"/>
              <a:buChar char="v"/>
            </a:pPr>
            <a:r>
              <a:rPr lang="en-US" sz="2600" dirty="0"/>
              <a:t>Collaborative process between </a:t>
            </a:r>
            <a:r>
              <a:rPr lang="en-US" sz="2600" dirty="0" err="1"/>
              <a:t>evaluatee</a:t>
            </a:r>
            <a:r>
              <a:rPr lang="en-US" sz="2600" dirty="0"/>
              <a:t> and evaluator</a:t>
            </a:r>
          </a:p>
          <a:p>
            <a:pPr marL="342900" lvl="4" indent="-342900">
              <a:buFont typeface="Wingdings" panose="05000000000000000000" pitchFamily="2" charset="2"/>
              <a:buChar char="v"/>
            </a:pPr>
            <a:endParaRPr lang="en-US" sz="2400" dirty="0"/>
          </a:p>
          <a:p>
            <a:pPr marL="0" lvl="4" indent="0">
              <a:buNone/>
            </a:pPr>
            <a:endParaRPr lang="en-US" dirty="0"/>
          </a:p>
          <a:p>
            <a:pPr marL="342900" lvl="4" indent="-342900">
              <a:buFont typeface="Arial" pitchFamily="34" charset="0"/>
              <a:buChar char="•"/>
            </a:pPr>
            <a:endParaRPr lang="en-US" dirty="0"/>
          </a:p>
        </p:txBody>
      </p:sp>
      <p:pic>
        <p:nvPicPr>
          <p:cNvPr id="1030" name="Picture 6" descr="https://encrypted-tbn3.gstatic.com/images?q=tbn:ANd9GcQ6dVWvPnLn38-gNZPnZpbQydsE8JW7ISRHHXBcarJPrh2seOef-UvYQV7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710" y="2175721"/>
            <a:ext cx="1924050" cy="20478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6208" y="5114835"/>
            <a:ext cx="3447551" cy="1200329"/>
          </a:xfrm>
          <a:prstGeom prst="rect">
            <a:avLst/>
          </a:prstGeom>
          <a:noFill/>
          <a:ln>
            <a:solidFill>
              <a:schemeClr val="tx1"/>
            </a:solidFill>
          </a:ln>
          <a:effectLst>
            <a:glow rad="139700">
              <a:schemeClr val="accent5">
                <a:satMod val="175000"/>
                <a:alpha val="40000"/>
              </a:schemeClr>
            </a:glow>
          </a:effectLst>
        </p:spPr>
        <p:txBody>
          <a:bodyPr wrap="square" rtlCol="0">
            <a:spAutoFit/>
          </a:bodyPr>
          <a:lstStyle/>
          <a:p>
            <a:pPr marL="0" lvl="4" algn="ctr"/>
            <a:r>
              <a:rPr lang="en-US" b="1" dirty="0">
                <a:solidFill>
                  <a:schemeClr val="bg1"/>
                </a:solidFill>
              </a:rPr>
              <a:t>Final rating determined at the end of the evaluation year based on best “Look” from all data</a:t>
            </a:r>
          </a:p>
        </p:txBody>
      </p:sp>
    </p:spTree>
    <p:extLst>
      <p:ext uri="{BB962C8B-B14F-4D97-AF65-F5344CB8AC3E}">
        <p14:creationId xmlns:p14="http://schemas.microsoft.com/office/powerpoint/2010/main" val="2574123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Steps of the MSL Process</a:t>
            </a:r>
          </a:p>
        </p:txBody>
      </p:sp>
      <p:sp>
        <p:nvSpPr>
          <p:cNvPr id="3" name="Content Placeholder 2"/>
          <p:cNvSpPr>
            <a:spLocks noGrp="1"/>
          </p:cNvSpPr>
          <p:nvPr>
            <p:ph idx="1"/>
          </p:nvPr>
        </p:nvSpPr>
        <p:spPr>
          <a:xfrm>
            <a:off x="533400" y="2489200"/>
            <a:ext cx="7391400" cy="3530600"/>
          </a:xfrm>
        </p:spPr>
        <p:txBody>
          <a:bodyPr>
            <a:normAutofit fontScale="92500" lnSpcReduction="20000"/>
          </a:bodyPr>
          <a:lstStyle/>
          <a:p>
            <a:pPr marL="114300" indent="0">
              <a:buNone/>
            </a:pPr>
            <a:r>
              <a:rPr lang="en-US" b="1" i="1" dirty="0"/>
              <a:t>Step 1 : </a:t>
            </a:r>
            <a:r>
              <a:rPr lang="en-US" dirty="0"/>
              <a:t>Identify key assessment/measure</a:t>
            </a:r>
          </a:p>
          <a:p>
            <a:pPr marL="114300" indent="0">
              <a:buNone/>
            </a:pPr>
            <a:r>
              <a:rPr lang="en-US" b="1" i="1" dirty="0"/>
              <a:t>Step 2 : </a:t>
            </a:r>
            <a:r>
              <a:rPr lang="en-US" dirty="0"/>
              <a:t>Determine starting points &amp; groupings</a:t>
            </a:r>
          </a:p>
          <a:p>
            <a:pPr marL="114300" indent="0">
              <a:buNone/>
            </a:pPr>
            <a:r>
              <a:rPr lang="en-US" b="1" i="1" dirty="0"/>
              <a:t>Step 3: </a:t>
            </a:r>
            <a:r>
              <a:rPr lang="en-US" dirty="0"/>
              <a:t>Set an ambitious and achievable targets &amp; scoring plan </a:t>
            </a:r>
          </a:p>
          <a:p>
            <a:pPr marL="114300" indent="0">
              <a:buNone/>
            </a:pPr>
            <a:r>
              <a:rPr lang="en-US" b="1" i="1" dirty="0"/>
              <a:t>Step 4: </a:t>
            </a:r>
            <a:r>
              <a:rPr lang="en-US" dirty="0"/>
              <a:t>Track progress &amp; refine                               instruction</a:t>
            </a:r>
          </a:p>
          <a:p>
            <a:pPr marL="114300" indent="0">
              <a:buNone/>
            </a:pPr>
            <a:r>
              <a:rPr lang="en-US" b="1" i="1" dirty="0"/>
              <a:t>Step 5: </a:t>
            </a:r>
            <a:r>
              <a:rPr lang="en-US" dirty="0"/>
              <a:t>Review results and score                                            in consultation with your evaluator</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149804"/>
            <a:ext cx="2542782" cy="1904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0787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MSL Format</a:t>
            </a:r>
          </a:p>
        </p:txBody>
      </p:sp>
      <p:sp>
        <p:nvSpPr>
          <p:cNvPr id="3" name="Content Placeholder 2"/>
          <p:cNvSpPr>
            <a:spLocks noGrp="1"/>
          </p:cNvSpPr>
          <p:nvPr>
            <p:ph idx="1"/>
          </p:nvPr>
        </p:nvSpPr>
        <p:spPr>
          <a:xfrm>
            <a:off x="864382" y="2489200"/>
            <a:ext cx="6679418" cy="4064000"/>
          </a:xfrm>
        </p:spPr>
        <p:txBody>
          <a:bodyPr>
            <a:normAutofit/>
          </a:bodyPr>
          <a:lstStyle/>
          <a:p>
            <a:pPr marL="571500" indent="-457200"/>
            <a:r>
              <a:rPr lang="en-US" sz="1800" dirty="0"/>
              <a:t>General Format (</a:t>
            </a:r>
            <a:r>
              <a:rPr lang="en-US" sz="1800" dirty="0">
                <a:hlinkClick r:id="rId3"/>
              </a:rPr>
              <a:t>MSL Form</a:t>
            </a:r>
            <a:r>
              <a:rPr lang="en-US" sz="1800" dirty="0"/>
              <a:t>) - website</a:t>
            </a:r>
          </a:p>
          <a:p>
            <a:pPr marL="571500" indent="-457200"/>
            <a:r>
              <a:rPr lang="en-US" sz="1800" dirty="0"/>
              <a:t>Dashboard Caution</a:t>
            </a:r>
          </a:p>
          <a:p>
            <a:pPr marL="971550" lvl="1" indent="-457200">
              <a:buFont typeface="Wingdings" panose="05000000000000000000" pitchFamily="2" charset="2"/>
              <a:buChar char="ü"/>
            </a:pPr>
            <a:r>
              <a:rPr lang="en-US" sz="1800" b="1" i="1" dirty="0"/>
              <a:t>Grouping is defined on initial set-up                                          and cannot be changed once established</a:t>
            </a:r>
          </a:p>
          <a:p>
            <a:pPr marL="571500" indent="-457200"/>
            <a:r>
              <a:rPr lang="en-US" sz="1800" dirty="0"/>
              <a:t>Further training, with department collaboration, coming early October</a:t>
            </a:r>
          </a:p>
          <a:p>
            <a:pPr marL="571500" indent="-457200"/>
            <a:r>
              <a:rPr lang="en-US" sz="1800" dirty="0"/>
              <a:t>Support from Central Office Admin available in early October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489200"/>
            <a:ext cx="198120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6274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WPSD Cycles &amp; Timelines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031569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WPSD Evaluation Process</a:t>
            </a:r>
          </a:p>
        </p:txBody>
      </p:sp>
      <p:sp>
        <p:nvSpPr>
          <p:cNvPr id="3" name="Content Placeholder 2"/>
          <p:cNvSpPr>
            <a:spLocks noGrp="1"/>
          </p:cNvSpPr>
          <p:nvPr>
            <p:ph idx="1"/>
          </p:nvPr>
        </p:nvSpPr>
        <p:spPr/>
        <p:txBody>
          <a:bodyPr/>
          <a:lstStyle/>
          <a:p>
            <a:pPr>
              <a:lnSpc>
                <a:spcPct val="150000"/>
              </a:lnSpc>
            </a:pPr>
            <a:r>
              <a:rPr lang="en-US" dirty="0"/>
              <a:t>Year-long </a:t>
            </a:r>
          </a:p>
          <a:p>
            <a:pPr>
              <a:lnSpc>
                <a:spcPct val="150000"/>
              </a:lnSpc>
            </a:pPr>
            <a:r>
              <a:rPr lang="en-US" dirty="0"/>
              <a:t>Clear timelines</a:t>
            </a:r>
          </a:p>
          <a:p>
            <a:pPr>
              <a:lnSpc>
                <a:spcPct val="150000"/>
              </a:lnSpc>
            </a:pPr>
            <a:r>
              <a:rPr lang="en-US" dirty="0"/>
              <a:t>Cyclical</a:t>
            </a:r>
          </a:p>
          <a:p>
            <a:pPr>
              <a:buNone/>
            </a:pPr>
            <a:r>
              <a:rPr lang="en-US" dirty="0">
                <a:hlinkClick r:id="rId2"/>
              </a:rPr>
              <a:t>WPSD Cycles 21-22</a:t>
            </a:r>
            <a:endParaRPr lang="en-US" dirty="0"/>
          </a:p>
        </p:txBody>
      </p:sp>
      <p:pic>
        <p:nvPicPr>
          <p:cNvPr id="4" name="Picture 3"/>
          <p:cNvPicPr>
            <a:picLocks noChangeAspect="1"/>
          </p:cNvPicPr>
          <p:nvPr/>
        </p:nvPicPr>
        <p:blipFill rotWithShape="1">
          <a:blip r:embed="rId3"/>
          <a:srcRect t="1" b="8476"/>
          <a:stretch/>
        </p:blipFill>
        <p:spPr>
          <a:xfrm>
            <a:off x="4800600" y="2660189"/>
            <a:ext cx="3233317" cy="3207211"/>
          </a:xfrm>
          <a:prstGeom prst="rect">
            <a:avLst/>
          </a:prstGeom>
        </p:spPr>
      </p:pic>
    </p:spTree>
    <p:extLst>
      <p:ext uri="{BB962C8B-B14F-4D97-AF65-F5344CB8AC3E}">
        <p14:creationId xmlns:p14="http://schemas.microsoft.com/office/powerpoint/2010/main" val="3509858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Online Dashboard System</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581078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Key Colorado Legislation</a:t>
            </a:r>
          </a:p>
        </p:txBody>
      </p:sp>
      <p:graphicFrame>
        <p:nvGraphicFramePr>
          <p:cNvPr id="5" name="Table 4"/>
          <p:cNvGraphicFramePr>
            <a:graphicFrameLocks noGrp="1"/>
          </p:cNvGraphicFramePr>
          <p:nvPr>
            <p:extLst>
              <p:ext uri="{D42A27DB-BD31-4B8C-83A1-F6EECF244321}">
                <p14:modId xmlns:p14="http://schemas.microsoft.com/office/powerpoint/2010/main" val="3746109879"/>
              </p:ext>
            </p:extLst>
          </p:nvPr>
        </p:nvGraphicFramePr>
        <p:xfrm>
          <a:off x="0" y="2057463"/>
          <a:ext cx="9144002" cy="4726304"/>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2514601">
                  <a:extLst>
                    <a:ext uri="{9D8B030D-6E8A-4147-A177-3AD203B41FA5}">
                      <a16:colId xmlns:a16="http://schemas.microsoft.com/office/drawing/2014/main" val="20001"/>
                    </a:ext>
                  </a:extLst>
                </a:gridCol>
                <a:gridCol w="2514601">
                  <a:extLst>
                    <a:ext uri="{9D8B030D-6E8A-4147-A177-3AD203B41FA5}">
                      <a16:colId xmlns:a16="http://schemas.microsoft.com/office/drawing/2014/main" val="20002"/>
                    </a:ext>
                  </a:extLst>
                </a:gridCol>
              </a:tblGrid>
              <a:tr h="840617">
                <a:tc>
                  <a:txBody>
                    <a:bodyPr/>
                    <a:lstStyle/>
                    <a:p>
                      <a:pPr algn="l"/>
                      <a:r>
                        <a:rPr lang="en-US" sz="1600" b="1" dirty="0">
                          <a:solidFill>
                            <a:schemeClr val="accent1">
                              <a:lumMod val="50000"/>
                            </a:schemeClr>
                          </a:solidFill>
                          <a:latin typeface="+mn-lt"/>
                          <a:cs typeface="Arial" pitchFamily="34" charset="0"/>
                        </a:rPr>
                        <a:t>What do we want students/educators/ schools/districts to know</a:t>
                      </a:r>
                      <a:r>
                        <a:rPr lang="en-US" sz="1600" b="1" baseline="0" dirty="0">
                          <a:solidFill>
                            <a:schemeClr val="accent1">
                              <a:lumMod val="50000"/>
                            </a:schemeClr>
                          </a:solidFill>
                          <a:latin typeface="+mn-lt"/>
                          <a:cs typeface="Arial" pitchFamily="34" charset="0"/>
                        </a:rPr>
                        <a:t> &amp; be able to do?</a:t>
                      </a:r>
                      <a:endParaRPr lang="en-US" sz="1600" b="1" dirty="0">
                        <a:solidFill>
                          <a:schemeClr val="accent1">
                            <a:lumMod val="50000"/>
                          </a:schemeClr>
                        </a:solidFill>
                        <a:latin typeface="+mn-lt"/>
                        <a:cs typeface="Arial" pitchFamily="34" charset="0"/>
                      </a:endParaRPr>
                    </a:p>
                  </a:txBody>
                  <a:tcPr marL="127509" marR="127509" marT="63754" marB="63754" anchor="ctr">
                    <a:lnL w="12700" cmpd="sng">
                      <a:noFill/>
                    </a:lnL>
                    <a:lnR w="12700" cmpd="sng">
                      <a:noFill/>
                    </a:lnR>
                    <a:lnT w="12700" cmpd="sng">
                      <a:noFill/>
                    </a:lnT>
                    <a:lnB w="12700" cap="flat" cmpd="sng" algn="ctr">
                      <a:solidFill>
                        <a:srgbClr val="775F5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600" b="1" dirty="0">
                        <a:solidFill>
                          <a:schemeClr val="accent1">
                            <a:lumMod val="50000"/>
                          </a:schemeClr>
                        </a:solidFill>
                        <a:latin typeface="+mn-lt"/>
                        <a:cs typeface="Arial" pitchFamily="34" charset="0"/>
                      </a:endParaRPr>
                    </a:p>
                    <a:p>
                      <a:pPr algn="l"/>
                      <a:r>
                        <a:rPr lang="en-US" sz="1600" b="1" dirty="0">
                          <a:solidFill>
                            <a:schemeClr val="accent1">
                              <a:lumMod val="50000"/>
                            </a:schemeClr>
                          </a:solidFill>
                          <a:latin typeface="+mn-lt"/>
                          <a:cs typeface="Arial" pitchFamily="34" charset="0"/>
                        </a:rPr>
                        <a:t>How will</a:t>
                      </a:r>
                      <a:r>
                        <a:rPr lang="en-US" sz="1600" b="1" baseline="0" dirty="0">
                          <a:solidFill>
                            <a:schemeClr val="accent1">
                              <a:lumMod val="50000"/>
                            </a:schemeClr>
                          </a:solidFill>
                          <a:latin typeface="+mn-lt"/>
                          <a:cs typeface="Arial" pitchFamily="34" charset="0"/>
                        </a:rPr>
                        <a:t> we know if expectations are met?</a:t>
                      </a:r>
                      <a:endParaRPr lang="en-US" sz="1600" b="1" dirty="0">
                        <a:solidFill>
                          <a:schemeClr val="accent1">
                            <a:lumMod val="50000"/>
                          </a:schemeClr>
                        </a:solidFill>
                        <a:latin typeface="+mn-lt"/>
                        <a:cs typeface="Arial" pitchFamily="34" charset="0"/>
                      </a:endParaRPr>
                    </a:p>
                  </a:txBody>
                  <a:tcPr marL="127509" marR="127509" marT="63754" marB="63754">
                    <a:lnL w="12700" cmpd="sng">
                      <a:noFill/>
                    </a:lnL>
                    <a:lnR w="12700" cmpd="sng">
                      <a:noFill/>
                    </a:lnR>
                    <a:lnT w="12700" cmpd="sng">
                      <a:noFill/>
                    </a:lnT>
                    <a:lnB w="12700" cap="flat" cmpd="sng" algn="ctr">
                      <a:solidFill>
                        <a:srgbClr val="775F5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600" b="1" dirty="0">
                        <a:solidFill>
                          <a:schemeClr val="accent1">
                            <a:lumMod val="50000"/>
                          </a:schemeClr>
                        </a:solidFill>
                        <a:latin typeface="+mn-lt"/>
                        <a:cs typeface="Arial" pitchFamily="34" charset="0"/>
                      </a:endParaRPr>
                    </a:p>
                    <a:p>
                      <a:pPr algn="l"/>
                      <a:r>
                        <a:rPr lang="en-US" sz="1600" b="1" dirty="0">
                          <a:solidFill>
                            <a:schemeClr val="accent1">
                              <a:lumMod val="50000"/>
                            </a:schemeClr>
                          </a:solidFill>
                          <a:latin typeface="+mn-lt"/>
                          <a:cs typeface="Arial" pitchFamily="34" charset="0"/>
                        </a:rPr>
                        <a:t>How will we respond </a:t>
                      </a:r>
                      <a:r>
                        <a:rPr lang="en-US" sz="1600" b="1" baseline="0" dirty="0">
                          <a:solidFill>
                            <a:schemeClr val="accent1">
                              <a:lumMod val="50000"/>
                            </a:schemeClr>
                          </a:solidFill>
                          <a:latin typeface="+mn-lt"/>
                          <a:cs typeface="Arial" pitchFamily="34" charset="0"/>
                        </a:rPr>
                        <a:t> </a:t>
                      </a:r>
                    </a:p>
                    <a:p>
                      <a:pPr algn="l"/>
                      <a:r>
                        <a:rPr lang="en-US" sz="1600" b="1" baseline="0" dirty="0">
                          <a:solidFill>
                            <a:schemeClr val="accent1">
                              <a:lumMod val="50000"/>
                            </a:schemeClr>
                          </a:solidFill>
                          <a:latin typeface="+mn-lt"/>
                          <a:cs typeface="Arial" pitchFamily="34" charset="0"/>
                        </a:rPr>
                        <a:t>when help is needed?</a:t>
                      </a:r>
                      <a:endParaRPr lang="en-US" sz="1600" b="1" dirty="0">
                        <a:solidFill>
                          <a:schemeClr val="accent1">
                            <a:lumMod val="50000"/>
                          </a:schemeClr>
                        </a:solidFill>
                        <a:latin typeface="+mn-lt"/>
                        <a:cs typeface="Arial" pitchFamily="34" charset="0"/>
                      </a:endParaRPr>
                    </a:p>
                  </a:txBody>
                  <a:tcPr marL="127509" marR="127509" marT="63754" marB="63754">
                    <a:lnL w="12700" cmpd="sng">
                      <a:noFill/>
                    </a:lnL>
                    <a:lnR w="12700" cmpd="sng">
                      <a:noFill/>
                    </a:lnR>
                    <a:lnT w="12700" cmpd="sng">
                      <a:noFill/>
                    </a:lnT>
                    <a:lnB w="12700" cap="flat" cmpd="sng" algn="ctr">
                      <a:solidFill>
                        <a:srgbClr val="775F5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17847">
                <a:tc>
                  <a:txBody>
                    <a:bodyPr/>
                    <a:lstStyle/>
                    <a:p>
                      <a:pPr algn="l"/>
                      <a:r>
                        <a:rPr lang="en-US" sz="1600" dirty="0">
                          <a:solidFill>
                            <a:schemeClr val="accent1">
                              <a:lumMod val="50000"/>
                            </a:schemeClr>
                          </a:solidFill>
                          <a:latin typeface="+mn-lt"/>
                          <a:cs typeface="Arial" pitchFamily="34" charset="0"/>
                        </a:rPr>
                        <a:t>Colorado Academic Standards CAP4K </a:t>
                      </a:r>
                    </a:p>
                    <a:p>
                      <a:pPr algn="l"/>
                      <a:r>
                        <a:rPr lang="en-US" sz="1600" dirty="0">
                          <a:solidFill>
                            <a:schemeClr val="accent1">
                              <a:lumMod val="50000"/>
                            </a:schemeClr>
                          </a:solidFill>
                          <a:latin typeface="+mn-lt"/>
                          <a:cs typeface="Arial" pitchFamily="34" charset="0"/>
                        </a:rPr>
                        <a:t>(</a:t>
                      </a:r>
                      <a:r>
                        <a:rPr lang="en-US" sz="1600" kern="1200" dirty="0">
                          <a:solidFill>
                            <a:schemeClr val="accent1">
                              <a:lumMod val="50000"/>
                            </a:schemeClr>
                          </a:solidFill>
                          <a:latin typeface="+mn-lt"/>
                          <a:ea typeface="+mn-ea"/>
                          <a:cs typeface="Arial" pitchFamily="34" charset="0"/>
                        </a:rPr>
                        <a:t>SB</a:t>
                      </a:r>
                      <a:r>
                        <a:rPr lang="en-US" sz="1600" kern="1200" baseline="0" dirty="0">
                          <a:solidFill>
                            <a:schemeClr val="accent1">
                              <a:lumMod val="50000"/>
                            </a:schemeClr>
                          </a:solidFill>
                          <a:latin typeface="+mn-lt"/>
                          <a:ea typeface="+mn-ea"/>
                          <a:cs typeface="Arial" pitchFamily="34" charset="0"/>
                        </a:rPr>
                        <a:t> 08-212)</a:t>
                      </a:r>
                      <a:endParaRPr lang="en-US" sz="1600" kern="1200" dirty="0">
                        <a:solidFill>
                          <a:schemeClr val="accent1">
                            <a:lumMod val="50000"/>
                          </a:schemeClr>
                        </a:solidFill>
                        <a:latin typeface="+mn-lt"/>
                        <a:ea typeface="+mn-ea"/>
                        <a:cs typeface="Arial" pitchFamily="34" charset="0"/>
                      </a:endParaRPr>
                    </a:p>
                  </a:txBody>
                  <a:tcPr marL="1828753" marR="127506" marT="63755" marB="63755" anchor="ctr">
                    <a:lnL w="12700" cmpd="sng">
                      <a:noFill/>
                    </a:lnL>
                    <a:lnR w="12700" cmpd="sng">
                      <a:noFill/>
                    </a:lnR>
                    <a:lnT w="12700" cap="flat" cmpd="sng" algn="ctr">
                      <a:solidFill>
                        <a:srgbClr val="775F55"/>
                      </a:solidFill>
                      <a:prstDash val="solid"/>
                      <a:round/>
                      <a:headEnd type="none" w="med" len="med"/>
                      <a:tailEnd type="none" w="med" len="med"/>
                    </a:lnT>
                    <a:lnB w="12700" cap="flat" cmpd="sng" algn="ctr">
                      <a:solidFill>
                        <a:srgbClr val="775F55"/>
                      </a:solidFill>
                      <a:prstDash val="solid"/>
                      <a:round/>
                      <a:headEnd type="none" w="med" len="med"/>
                      <a:tailEnd type="none" w="med" len="med"/>
                    </a:lnB>
                    <a:lnTlToBr w="12700" cmpd="sng">
                      <a:noFill/>
                      <a:prstDash val="solid"/>
                    </a:lnTlToBr>
                    <a:lnBlToTr w="12700" cmpd="sng">
                      <a:noFill/>
                      <a:prstDash val="solid"/>
                    </a:lnBlToTr>
                    <a:gradFill flip="none" rotWithShape="1">
                      <a:gsLst>
                        <a:gs pos="76000">
                          <a:schemeClr val="accent1">
                            <a:lumMod val="60000"/>
                            <a:lumOff val="40000"/>
                          </a:schemeClr>
                        </a:gs>
                        <a:gs pos="100000">
                          <a:schemeClr val="bg1"/>
                        </a:gs>
                      </a:gsLst>
                      <a:lin ang="0" scaled="1"/>
                      <a:tileRect/>
                    </a:gradFill>
                  </a:tcPr>
                </a:tc>
                <a:tc>
                  <a:txBody>
                    <a:bodyPr/>
                    <a:lstStyle/>
                    <a:p>
                      <a:r>
                        <a:rPr lang="en-US" sz="1600" dirty="0">
                          <a:solidFill>
                            <a:schemeClr val="accent1">
                              <a:lumMod val="50000"/>
                            </a:schemeClr>
                          </a:solidFill>
                          <a:latin typeface="+mn-lt"/>
                          <a:cs typeface="Arial" pitchFamily="34" charset="0"/>
                        </a:rPr>
                        <a:t>Standards</a:t>
                      </a:r>
                    </a:p>
                    <a:p>
                      <a:r>
                        <a:rPr lang="en-US" sz="1600" dirty="0">
                          <a:solidFill>
                            <a:schemeClr val="accent1">
                              <a:lumMod val="50000"/>
                            </a:schemeClr>
                          </a:solidFill>
                          <a:latin typeface="+mn-lt"/>
                          <a:cs typeface="Arial" pitchFamily="34" charset="0"/>
                        </a:rPr>
                        <a:t>Assessments</a:t>
                      </a:r>
                    </a:p>
                    <a:p>
                      <a:r>
                        <a:rPr lang="en-US" sz="1600" dirty="0">
                          <a:solidFill>
                            <a:schemeClr val="accent1">
                              <a:lumMod val="50000"/>
                            </a:schemeClr>
                          </a:solidFill>
                          <a:latin typeface="+mn-lt"/>
                          <a:cs typeface="Arial" pitchFamily="34" charset="0"/>
                        </a:rPr>
                        <a:t>School</a:t>
                      </a:r>
                      <a:r>
                        <a:rPr lang="en-US" sz="1600" baseline="0" dirty="0">
                          <a:solidFill>
                            <a:schemeClr val="accent1">
                              <a:lumMod val="50000"/>
                            </a:schemeClr>
                          </a:solidFill>
                          <a:latin typeface="+mn-lt"/>
                          <a:cs typeface="Arial" pitchFamily="34" charset="0"/>
                        </a:rPr>
                        <a:t> Readiness </a:t>
                      </a:r>
                    </a:p>
                    <a:p>
                      <a:r>
                        <a:rPr lang="en-US" sz="1600" baseline="0" dirty="0">
                          <a:solidFill>
                            <a:schemeClr val="accent1">
                              <a:lumMod val="50000"/>
                            </a:schemeClr>
                          </a:solidFill>
                          <a:latin typeface="+mn-lt"/>
                          <a:cs typeface="Arial" pitchFamily="34" charset="0"/>
                        </a:rPr>
                        <a:t>Workforce Readiness</a:t>
                      </a:r>
                      <a:endParaRPr lang="en-US" sz="1600" dirty="0">
                        <a:solidFill>
                          <a:schemeClr val="accent1">
                            <a:lumMod val="50000"/>
                          </a:schemeClr>
                        </a:solidFill>
                        <a:latin typeface="+mn-lt"/>
                        <a:cs typeface="Arial" pitchFamily="34" charset="0"/>
                      </a:endParaRPr>
                    </a:p>
                  </a:txBody>
                  <a:tcPr marL="127506" marR="127506" marT="63755" marB="63755" anchor="ctr">
                    <a:lnL w="12700" cmpd="sng">
                      <a:noFill/>
                    </a:lnL>
                    <a:lnR w="12700" cmpd="sng">
                      <a:noFill/>
                    </a:lnR>
                    <a:lnT w="12700" cap="flat" cmpd="sng" algn="ctr">
                      <a:solidFill>
                        <a:srgbClr val="775F55"/>
                      </a:solidFill>
                      <a:prstDash val="solid"/>
                      <a:round/>
                      <a:headEnd type="none" w="med" len="med"/>
                      <a:tailEnd type="none" w="med" len="med"/>
                    </a:lnT>
                    <a:lnB w="12700" cap="flat" cmpd="sng" algn="ctr">
                      <a:solidFill>
                        <a:srgbClr val="775F5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9863" indent="-169863">
                        <a:buFont typeface="Arial" pitchFamily="34" charset="0"/>
                        <a:buChar char="•"/>
                      </a:pPr>
                      <a:r>
                        <a:rPr lang="en-US" sz="1600" dirty="0">
                          <a:solidFill>
                            <a:srgbClr val="558BB8"/>
                          </a:solidFill>
                          <a:latin typeface="+mn-lt"/>
                          <a:cs typeface="Arial" pitchFamily="34" charset="0"/>
                        </a:rPr>
                        <a:t>MTSS</a:t>
                      </a:r>
                    </a:p>
                    <a:p>
                      <a:pPr marL="169863" indent="-169863">
                        <a:buFont typeface="Arial" pitchFamily="34" charset="0"/>
                        <a:buChar char="•"/>
                      </a:pPr>
                      <a:r>
                        <a:rPr lang="en-US" sz="1600" dirty="0">
                          <a:solidFill>
                            <a:srgbClr val="558BB8"/>
                          </a:solidFill>
                          <a:latin typeface="+mn-lt"/>
                          <a:cs typeface="Arial" pitchFamily="34" charset="0"/>
                        </a:rPr>
                        <a:t>Targeted interventions</a:t>
                      </a:r>
                    </a:p>
                    <a:p>
                      <a:pPr marL="169863" indent="-169863">
                        <a:buFont typeface="Arial" pitchFamily="34" charset="0"/>
                        <a:buChar char="•"/>
                      </a:pPr>
                      <a:r>
                        <a:rPr lang="en-US" sz="1600" dirty="0">
                          <a:solidFill>
                            <a:srgbClr val="558BB8"/>
                          </a:solidFill>
                          <a:latin typeface="+mn-lt"/>
                          <a:cs typeface="Arial" pitchFamily="34" charset="0"/>
                        </a:rPr>
                        <a:t>IEPs</a:t>
                      </a:r>
                    </a:p>
                  </a:txBody>
                  <a:tcPr marL="127506" marR="127506" marT="63755" marB="63755" anchor="ctr">
                    <a:lnL w="12700" cmpd="sng">
                      <a:noFill/>
                    </a:lnL>
                    <a:lnR w="12700" cmpd="sng">
                      <a:noFill/>
                    </a:lnR>
                    <a:lnT w="12700" cap="flat" cmpd="sng" algn="ctr">
                      <a:solidFill>
                        <a:srgbClr val="775F55"/>
                      </a:solidFill>
                      <a:prstDash val="solid"/>
                      <a:round/>
                      <a:headEnd type="none" w="med" len="med"/>
                      <a:tailEnd type="none" w="med" len="med"/>
                    </a:lnT>
                    <a:lnB w="12700" cap="flat" cmpd="sng" algn="ctr">
                      <a:solidFill>
                        <a:srgbClr val="775F5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317847">
                <a:tc>
                  <a:txBody>
                    <a:bodyPr/>
                    <a:lstStyle/>
                    <a:p>
                      <a:pPr algn="l"/>
                      <a:r>
                        <a:rPr lang="en-US" sz="1600" dirty="0">
                          <a:solidFill>
                            <a:srgbClr val="526442"/>
                          </a:solidFill>
                          <a:latin typeface="+mn-lt"/>
                          <a:cs typeface="Arial" pitchFamily="34" charset="0"/>
                        </a:rPr>
                        <a:t>Educator</a:t>
                      </a:r>
                      <a:r>
                        <a:rPr lang="en-US" sz="1600" baseline="0" dirty="0">
                          <a:solidFill>
                            <a:srgbClr val="526442"/>
                          </a:solidFill>
                          <a:latin typeface="+mn-lt"/>
                          <a:cs typeface="Arial" pitchFamily="34" charset="0"/>
                        </a:rPr>
                        <a:t> Quality Standards </a:t>
                      </a:r>
                      <a:r>
                        <a:rPr lang="en-US" sz="1600" dirty="0">
                          <a:solidFill>
                            <a:srgbClr val="526442"/>
                          </a:solidFill>
                          <a:latin typeface="+mn-lt"/>
                          <a:cs typeface="Arial" pitchFamily="34" charset="0"/>
                        </a:rPr>
                        <a:t>Educator Effectiveness </a:t>
                      </a:r>
                    </a:p>
                    <a:p>
                      <a:pPr algn="l"/>
                      <a:r>
                        <a:rPr lang="en-US" sz="1600" dirty="0">
                          <a:solidFill>
                            <a:srgbClr val="526442"/>
                          </a:solidFill>
                          <a:latin typeface="+mn-lt"/>
                          <a:cs typeface="Arial" pitchFamily="34" charset="0"/>
                        </a:rPr>
                        <a:t>(SB</a:t>
                      </a:r>
                      <a:r>
                        <a:rPr lang="en-US" sz="1600" baseline="0" dirty="0">
                          <a:solidFill>
                            <a:srgbClr val="526442"/>
                          </a:solidFill>
                          <a:latin typeface="+mn-lt"/>
                          <a:cs typeface="Arial" pitchFamily="34" charset="0"/>
                        </a:rPr>
                        <a:t> 10-191)</a:t>
                      </a:r>
                      <a:endParaRPr lang="en-US" sz="1600" dirty="0">
                        <a:solidFill>
                          <a:srgbClr val="526442"/>
                        </a:solidFill>
                        <a:latin typeface="+mn-lt"/>
                        <a:cs typeface="Arial" pitchFamily="34" charset="0"/>
                      </a:endParaRPr>
                    </a:p>
                  </a:txBody>
                  <a:tcPr marL="1828753" marR="127506" marT="63755" marB="63755" anchor="ctr">
                    <a:lnL w="12700" cmpd="sng">
                      <a:noFill/>
                    </a:lnL>
                    <a:lnR w="12700" cmpd="sng">
                      <a:noFill/>
                    </a:lnR>
                    <a:lnT w="12700" cap="flat" cmpd="sng" algn="ctr">
                      <a:solidFill>
                        <a:srgbClr val="775F55"/>
                      </a:solidFill>
                      <a:prstDash val="solid"/>
                      <a:round/>
                      <a:headEnd type="none" w="med" len="med"/>
                      <a:tailEnd type="none" w="med" len="med"/>
                    </a:lnT>
                    <a:lnB w="12700" cap="flat" cmpd="sng" algn="ctr">
                      <a:solidFill>
                        <a:srgbClr val="775F55"/>
                      </a:solidFill>
                      <a:prstDash val="solid"/>
                      <a:round/>
                      <a:headEnd type="none" w="med" len="med"/>
                      <a:tailEnd type="none" w="med" len="med"/>
                    </a:lnB>
                    <a:lnTlToBr w="12700" cmpd="sng">
                      <a:noFill/>
                      <a:prstDash val="solid"/>
                    </a:lnTlToBr>
                    <a:lnBlToTr w="12700" cmpd="sng">
                      <a:noFill/>
                      <a:prstDash val="solid"/>
                    </a:lnBlToTr>
                    <a:gradFill flip="none" rotWithShape="1">
                      <a:gsLst>
                        <a:gs pos="75000">
                          <a:schemeClr val="accent3">
                            <a:lumMod val="60000"/>
                            <a:lumOff val="40000"/>
                          </a:schemeClr>
                        </a:gs>
                        <a:gs pos="100000">
                          <a:schemeClr val="bg1"/>
                        </a:gs>
                      </a:gsLst>
                      <a:lin ang="0" scaled="0"/>
                      <a:tileRect/>
                    </a:gradFill>
                  </a:tcPr>
                </a:tc>
                <a:tc>
                  <a:txBody>
                    <a:bodyPr/>
                    <a:lstStyle/>
                    <a:p>
                      <a:r>
                        <a:rPr lang="en-US" sz="1600" baseline="0" dirty="0">
                          <a:solidFill>
                            <a:schemeClr val="accent3">
                              <a:lumMod val="50000"/>
                            </a:schemeClr>
                          </a:solidFill>
                          <a:latin typeface="+mn-lt"/>
                          <a:cs typeface="Arial" pitchFamily="34" charset="0"/>
                        </a:rPr>
                        <a:t>Educator evaluations</a:t>
                      </a:r>
                      <a:endParaRPr lang="en-US" sz="1600" dirty="0">
                        <a:solidFill>
                          <a:schemeClr val="accent3">
                            <a:lumMod val="50000"/>
                          </a:schemeClr>
                        </a:solidFill>
                        <a:latin typeface="+mn-lt"/>
                        <a:cs typeface="Arial" pitchFamily="34" charset="0"/>
                      </a:endParaRPr>
                    </a:p>
                  </a:txBody>
                  <a:tcPr marL="127506" marR="127506" marT="63755" marB="63755" anchor="ctr">
                    <a:lnL w="12700" cmpd="sng">
                      <a:noFill/>
                    </a:lnL>
                    <a:lnR w="12700" cmpd="sng">
                      <a:noFill/>
                    </a:lnR>
                    <a:lnT w="12700" cap="flat" cmpd="sng" algn="ctr">
                      <a:solidFill>
                        <a:srgbClr val="775F55"/>
                      </a:solidFill>
                      <a:prstDash val="solid"/>
                      <a:round/>
                      <a:headEnd type="none" w="med" len="med"/>
                      <a:tailEnd type="none" w="med" len="med"/>
                    </a:lnT>
                    <a:lnB w="12700" cap="flat" cmpd="sng" algn="ctr">
                      <a:solidFill>
                        <a:srgbClr val="775F5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9863" indent="-169863">
                        <a:buFont typeface="Arial" pitchFamily="34" charset="0"/>
                        <a:buChar char="•"/>
                      </a:pPr>
                      <a:r>
                        <a:rPr lang="en-US" sz="1600" dirty="0">
                          <a:solidFill>
                            <a:srgbClr val="7B9662"/>
                          </a:solidFill>
                          <a:latin typeface="+mn-lt"/>
                          <a:cs typeface="Arial" pitchFamily="34" charset="0"/>
                        </a:rPr>
                        <a:t>Induction</a:t>
                      </a:r>
                    </a:p>
                    <a:p>
                      <a:pPr marL="169863" indent="-169863">
                        <a:buFont typeface="Arial" pitchFamily="34" charset="0"/>
                        <a:buChar char="•"/>
                      </a:pPr>
                      <a:r>
                        <a:rPr lang="en-US" sz="1600" dirty="0">
                          <a:solidFill>
                            <a:srgbClr val="7B9662"/>
                          </a:solidFill>
                          <a:latin typeface="+mn-lt"/>
                          <a:cs typeface="Arial" pitchFamily="34" charset="0"/>
                        </a:rPr>
                        <a:t>Mentoring</a:t>
                      </a:r>
                    </a:p>
                    <a:p>
                      <a:pPr marL="169863" indent="-169863">
                        <a:buFont typeface="Arial" pitchFamily="34" charset="0"/>
                        <a:buChar char="•"/>
                      </a:pPr>
                      <a:r>
                        <a:rPr lang="en-US" sz="1600" spc="-30" dirty="0">
                          <a:solidFill>
                            <a:srgbClr val="7B9662"/>
                          </a:solidFill>
                          <a:latin typeface="+mn-lt"/>
                          <a:cs typeface="Arial" pitchFamily="34" charset="0"/>
                        </a:rPr>
                        <a:t>Professional development plans</a:t>
                      </a:r>
                    </a:p>
                    <a:p>
                      <a:pPr marL="169863" indent="-169863">
                        <a:buFont typeface="Arial" pitchFamily="34" charset="0"/>
                        <a:buChar char="•"/>
                      </a:pPr>
                      <a:r>
                        <a:rPr lang="en-US" sz="1600" dirty="0">
                          <a:solidFill>
                            <a:srgbClr val="7B9662"/>
                          </a:solidFill>
                          <a:latin typeface="+mn-lt"/>
                          <a:cs typeface="Arial" pitchFamily="34" charset="0"/>
                        </a:rPr>
                        <a:t>Remediation</a:t>
                      </a:r>
                      <a:r>
                        <a:rPr lang="en-US" sz="1600" baseline="0" dirty="0">
                          <a:solidFill>
                            <a:srgbClr val="7B9662"/>
                          </a:solidFill>
                          <a:latin typeface="+mn-lt"/>
                          <a:cs typeface="Arial" pitchFamily="34" charset="0"/>
                        </a:rPr>
                        <a:t> plans</a:t>
                      </a:r>
                      <a:endParaRPr lang="en-US" sz="1600" dirty="0">
                        <a:solidFill>
                          <a:srgbClr val="7B9662"/>
                        </a:solidFill>
                        <a:latin typeface="+mn-lt"/>
                        <a:cs typeface="Arial" pitchFamily="34" charset="0"/>
                      </a:endParaRPr>
                    </a:p>
                  </a:txBody>
                  <a:tcPr marL="127506" marR="0" marT="63755" marB="63755" anchor="ctr">
                    <a:lnL w="12700" cmpd="sng">
                      <a:noFill/>
                    </a:lnL>
                    <a:lnR w="12700" cmpd="sng">
                      <a:noFill/>
                    </a:lnR>
                    <a:lnT w="12700" cap="flat" cmpd="sng" algn="ctr">
                      <a:solidFill>
                        <a:srgbClr val="775F55"/>
                      </a:solidFill>
                      <a:prstDash val="solid"/>
                      <a:round/>
                      <a:headEnd type="none" w="med" len="med"/>
                      <a:tailEnd type="none" w="med" len="med"/>
                    </a:lnT>
                    <a:lnB w="12700" cap="flat" cmpd="sng" algn="ctr">
                      <a:solidFill>
                        <a:srgbClr val="775F5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202719">
                <a:tc>
                  <a:txBody>
                    <a:bodyPr/>
                    <a:lstStyle/>
                    <a:p>
                      <a:pPr algn="l"/>
                      <a:r>
                        <a:rPr lang="en-US" sz="1600" dirty="0">
                          <a:solidFill>
                            <a:schemeClr val="accent2">
                              <a:lumMod val="75000"/>
                            </a:schemeClr>
                          </a:solidFill>
                          <a:latin typeface="+mn-lt"/>
                          <a:cs typeface="Arial" pitchFamily="34" charset="0"/>
                        </a:rPr>
                        <a:t>Performance Indicators</a:t>
                      </a:r>
                      <a:r>
                        <a:rPr lang="en-US" sz="1600" baseline="0" dirty="0">
                          <a:solidFill>
                            <a:schemeClr val="accent2">
                              <a:lumMod val="75000"/>
                            </a:schemeClr>
                          </a:solidFill>
                          <a:latin typeface="+mn-lt"/>
                          <a:cs typeface="Arial" pitchFamily="34" charset="0"/>
                        </a:rPr>
                        <a:t> </a:t>
                      </a:r>
                      <a:r>
                        <a:rPr lang="en-US" sz="1600" dirty="0">
                          <a:solidFill>
                            <a:schemeClr val="accent2">
                              <a:lumMod val="75000"/>
                            </a:schemeClr>
                          </a:solidFill>
                          <a:latin typeface="+mn-lt"/>
                          <a:cs typeface="Arial" pitchFamily="34" charset="0"/>
                        </a:rPr>
                        <a:t>Education Accountability Act </a:t>
                      </a:r>
                    </a:p>
                    <a:p>
                      <a:pPr algn="l"/>
                      <a:r>
                        <a:rPr lang="en-US" sz="1600" dirty="0">
                          <a:solidFill>
                            <a:schemeClr val="accent2">
                              <a:lumMod val="75000"/>
                            </a:schemeClr>
                          </a:solidFill>
                          <a:latin typeface="+mn-lt"/>
                          <a:cs typeface="Arial" pitchFamily="34" charset="0"/>
                        </a:rPr>
                        <a:t>(</a:t>
                      </a:r>
                      <a:r>
                        <a:rPr lang="en-US" sz="1600" baseline="0" dirty="0">
                          <a:solidFill>
                            <a:schemeClr val="accent2">
                              <a:lumMod val="75000"/>
                            </a:schemeClr>
                          </a:solidFill>
                          <a:latin typeface="+mn-lt"/>
                          <a:cs typeface="Arial" pitchFamily="34" charset="0"/>
                        </a:rPr>
                        <a:t>SB 09-163)</a:t>
                      </a:r>
                      <a:endParaRPr lang="en-US" sz="1600" dirty="0">
                        <a:solidFill>
                          <a:schemeClr val="accent2">
                            <a:lumMod val="75000"/>
                          </a:schemeClr>
                        </a:solidFill>
                        <a:latin typeface="+mn-lt"/>
                        <a:cs typeface="Arial" pitchFamily="34" charset="0"/>
                      </a:endParaRPr>
                    </a:p>
                  </a:txBody>
                  <a:tcPr marL="1828753" marR="127506" marT="63755" marB="63755" anchor="ctr">
                    <a:lnL w="12700" cmpd="sng">
                      <a:noFill/>
                    </a:lnL>
                    <a:lnR w="12700" cmpd="sng">
                      <a:noFill/>
                    </a:lnR>
                    <a:lnT w="12700" cap="flat" cmpd="sng" algn="ctr">
                      <a:solidFill>
                        <a:srgbClr val="775F55"/>
                      </a:solidFill>
                      <a:prstDash val="solid"/>
                      <a:round/>
                      <a:headEnd type="none" w="med" len="med"/>
                      <a:tailEnd type="none" w="med" len="med"/>
                    </a:lnT>
                    <a:lnB w="12700" cap="flat" cmpd="sng" algn="ctr">
                      <a:solidFill>
                        <a:srgbClr val="775F55"/>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2">
                            <a:lumMod val="60000"/>
                            <a:lumOff val="40000"/>
                          </a:schemeClr>
                        </a:gs>
                        <a:gs pos="99000">
                          <a:schemeClr val="bg1"/>
                        </a:gs>
                      </a:gsLst>
                      <a:lin ang="0" scaled="1"/>
                      <a:tileRect/>
                    </a:gradFill>
                  </a:tcPr>
                </a:tc>
                <a:tc>
                  <a:txBody>
                    <a:bodyPr/>
                    <a:lstStyle/>
                    <a:p>
                      <a:r>
                        <a:rPr lang="en-US" sz="1600" dirty="0">
                          <a:solidFill>
                            <a:schemeClr val="accent2">
                              <a:lumMod val="50000"/>
                            </a:schemeClr>
                          </a:solidFill>
                          <a:latin typeface="+mn-lt"/>
                          <a:cs typeface="Arial" pitchFamily="34" charset="0"/>
                        </a:rPr>
                        <a:t>School and district performance frameworks</a:t>
                      </a:r>
                    </a:p>
                  </a:txBody>
                  <a:tcPr marL="127506" marR="127506" marT="63755" marB="63755" anchor="ctr">
                    <a:lnL w="12700" cmpd="sng">
                      <a:noFill/>
                    </a:lnL>
                    <a:lnR w="12700" cmpd="sng">
                      <a:noFill/>
                    </a:lnR>
                    <a:lnT w="12700" cap="flat" cmpd="sng" algn="ctr">
                      <a:solidFill>
                        <a:srgbClr val="775F55"/>
                      </a:solidFill>
                      <a:prstDash val="solid"/>
                      <a:round/>
                      <a:headEnd type="none" w="med" len="med"/>
                      <a:tailEnd type="none" w="med" len="med"/>
                    </a:lnT>
                    <a:lnB w="12700" cap="flat" cmpd="sng" algn="ctr">
                      <a:solidFill>
                        <a:srgbClr val="775F5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5888" indent="-115888">
                        <a:buFont typeface="Arial" pitchFamily="34" charset="0"/>
                        <a:buChar char="•"/>
                      </a:pPr>
                      <a:r>
                        <a:rPr lang="en-US" sz="1600" dirty="0">
                          <a:solidFill>
                            <a:schemeClr val="accent2">
                              <a:lumMod val="75000"/>
                            </a:schemeClr>
                          </a:solidFill>
                          <a:latin typeface="+mn-lt"/>
                          <a:cs typeface="Arial" pitchFamily="34" charset="0"/>
                        </a:rPr>
                        <a:t>Unified planning</a:t>
                      </a:r>
                    </a:p>
                    <a:p>
                      <a:pPr marL="115888" indent="-115888">
                        <a:buFont typeface="Arial" pitchFamily="34" charset="0"/>
                        <a:buChar char="•"/>
                      </a:pPr>
                      <a:r>
                        <a:rPr lang="en-US" sz="1600" dirty="0">
                          <a:solidFill>
                            <a:schemeClr val="accent2">
                              <a:lumMod val="75000"/>
                            </a:schemeClr>
                          </a:solidFill>
                          <a:latin typeface="+mn-lt"/>
                          <a:cs typeface="Arial" pitchFamily="34" charset="0"/>
                        </a:rPr>
                        <a:t>Priority</a:t>
                      </a:r>
                    </a:p>
                    <a:p>
                      <a:pPr marL="115888" indent="-115888">
                        <a:buFont typeface="Arial" pitchFamily="34" charset="0"/>
                        <a:buChar char="•"/>
                      </a:pPr>
                      <a:r>
                        <a:rPr lang="en-US" sz="1600" dirty="0">
                          <a:solidFill>
                            <a:schemeClr val="accent2">
                              <a:lumMod val="75000"/>
                            </a:schemeClr>
                          </a:solidFill>
                          <a:latin typeface="+mn-lt"/>
                          <a:cs typeface="Arial" pitchFamily="34" charset="0"/>
                        </a:rPr>
                        <a:t>Turnaround</a:t>
                      </a:r>
                    </a:p>
                  </a:txBody>
                  <a:tcPr marL="127506" marR="127506" marT="63755" marB="63755" anchor="ctr">
                    <a:lnL w="12700" cmpd="sng">
                      <a:noFill/>
                    </a:lnL>
                    <a:lnR w="12700" cmpd="sng">
                      <a:noFill/>
                    </a:lnR>
                    <a:lnT w="12700" cap="flat" cmpd="sng" algn="ctr">
                      <a:solidFill>
                        <a:srgbClr val="775F55"/>
                      </a:solidFill>
                      <a:prstDash val="solid"/>
                      <a:round/>
                      <a:headEnd type="none" w="med" len="med"/>
                      <a:tailEnd type="none" w="med" len="med"/>
                    </a:lnT>
                    <a:lnB w="12700" cap="flat" cmpd="sng" algn="ctr">
                      <a:solidFill>
                        <a:srgbClr val="775F5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6" name="Pentagon 5"/>
          <p:cNvSpPr>
            <a:spLocks noChangeArrowheads="1"/>
          </p:cNvSpPr>
          <p:nvPr/>
        </p:nvSpPr>
        <p:spPr bwMode="auto">
          <a:xfrm>
            <a:off x="159388" y="3136461"/>
            <a:ext cx="1413164" cy="609600"/>
          </a:xfrm>
          <a:prstGeom prst="homePlate">
            <a:avLst>
              <a:gd name="adj" fmla="val 31117"/>
            </a:avLst>
          </a:prstGeom>
          <a:solidFill>
            <a:schemeClr val="bg1"/>
          </a:solidFill>
          <a:ln>
            <a:noFill/>
          </a:ln>
          <a:effectLst>
            <a:outerShdw blurRad="31750" dist="25400" dir="359995"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n-US" b="1" dirty="0">
                <a:solidFill>
                  <a:schemeClr val="accent1">
                    <a:lumMod val="50000"/>
                  </a:schemeClr>
                </a:solidFill>
                <a:latin typeface="+mn-lt"/>
                <a:ea typeface="+mn-ea"/>
              </a:rPr>
              <a:t>Students </a:t>
            </a:r>
          </a:p>
        </p:txBody>
      </p:sp>
      <p:sp>
        <p:nvSpPr>
          <p:cNvPr id="9" name="Pentagon 8"/>
          <p:cNvSpPr>
            <a:spLocks noChangeArrowheads="1"/>
          </p:cNvSpPr>
          <p:nvPr/>
        </p:nvSpPr>
        <p:spPr bwMode="auto">
          <a:xfrm>
            <a:off x="159388" y="4420615"/>
            <a:ext cx="1413164" cy="685800"/>
          </a:xfrm>
          <a:prstGeom prst="homePlate">
            <a:avLst>
              <a:gd name="adj" fmla="val 31117"/>
            </a:avLst>
          </a:prstGeom>
          <a:solidFill>
            <a:schemeClr val="bg1"/>
          </a:solidFill>
          <a:ln>
            <a:noFill/>
          </a:ln>
          <a:effectLst>
            <a:outerShdw blurRad="31750" dist="25400" dir="359995"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n-US" b="1" dirty="0">
                <a:solidFill>
                  <a:schemeClr val="accent1">
                    <a:lumMod val="50000"/>
                  </a:schemeClr>
                </a:solidFill>
                <a:latin typeface="+mn-lt"/>
                <a:ea typeface="+mn-ea"/>
              </a:rPr>
              <a:t>Educators </a:t>
            </a:r>
          </a:p>
        </p:txBody>
      </p:sp>
      <p:sp>
        <p:nvSpPr>
          <p:cNvPr id="10" name="Pentagon 9"/>
          <p:cNvSpPr>
            <a:spLocks noChangeArrowheads="1"/>
          </p:cNvSpPr>
          <p:nvPr/>
        </p:nvSpPr>
        <p:spPr bwMode="auto">
          <a:xfrm>
            <a:off x="159388" y="5780969"/>
            <a:ext cx="1413164" cy="685800"/>
          </a:xfrm>
          <a:prstGeom prst="homePlate">
            <a:avLst>
              <a:gd name="adj" fmla="val 31117"/>
            </a:avLst>
          </a:prstGeom>
          <a:solidFill>
            <a:schemeClr val="bg1"/>
          </a:solidFill>
          <a:ln>
            <a:noFill/>
          </a:ln>
          <a:effectLst>
            <a:outerShdw blurRad="31750" dist="25400" dir="359995"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n-US" b="1" dirty="0">
                <a:solidFill>
                  <a:schemeClr val="accent1">
                    <a:lumMod val="50000"/>
                  </a:schemeClr>
                </a:solidFill>
                <a:latin typeface="+mn-lt"/>
                <a:ea typeface="+mn-ea"/>
              </a:rPr>
              <a:t>Schools/ Districts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Online Dashboard System</a:t>
            </a:r>
          </a:p>
        </p:txBody>
      </p:sp>
      <p:sp>
        <p:nvSpPr>
          <p:cNvPr id="5" name="Content Placeholder 4"/>
          <p:cNvSpPr>
            <a:spLocks noGrp="1"/>
          </p:cNvSpPr>
          <p:nvPr>
            <p:ph idx="1"/>
          </p:nvPr>
        </p:nvSpPr>
        <p:spPr/>
        <p:txBody>
          <a:bodyPr/>
          <a:lstStyle/>
          <a:p>
            <a:r>
              <a:rPr lang="en-US" b="1" i="1" dirty="0"/>
              <a:t>Dashboard</a:t>
            </a:r>
            <a:r>
              <a:rPr lang="en-US" dirty="0"/>
              <a:t> </a:t>
            </a:r>
            <a:r>
              <a:rPr lang="en-US" b="1" i="1" dirty="0"/>
              <a:t>Applications</a:t>
            </a:r>
            <a:r>
              <a:rPr lang="en-US" dirty="0"/>
              <a:t> on the District Website Staff Links (pes.wpsdk12.org)</a:t>
            </a:r>
          </a:p>
          <a:p>
            <a:r>
              <a:rPr lang="en-US" dirty="0"/>
              <a:t>My Evaluation</a:t>
            </a:r>
          </a:p>
          <a:p>
            <a:r>
              <a:rPr lang="en-US" dirty="0"/>
              <a:t>Log-In: </a:t>
            </a:r>
            <a:r>
              <a:rPr lang="en-US" u="sng" dirty="0"/>
              <a:t>first initial last name</a:t>
            </a:r>
            <a:r>
              <a:rPr lang="en-US" dirty="0"/>
              <a:t>                                       &amp; </a:t>
            </a:r>
            <a:r>
              <a:rPr lang="en-US" u="sng" dirty="0"/>
              <a:t>WPSD</a:t>
            </a:r>
          </a:p>
        </p:txBody>
      </p:sp>
      <p:pic>
        <p:nvPicPr>
          <p:cNvPr id="2" name="Picture 1"/>
          <p:cNvPicPr>
            <a:picLocks noChangeAspect="1"/>
          </p:cNvPicPr>
          <p:nvPr/>
        </p:nvPicPr>
        <p:blipFill rotWithShape="1">
          <a:blip r:embed="rId2"/>
          <a:srcRect b="12393"/>
          <a:stretch/>
        </p:blipFill>
        <p:spPr>
          <a:xfrm>
            <a:off x="6324600" y="3352800"/>
            <a:ext cx="2115943" cy="2008187"/>
          </a:xfrm>
          <a:prstGeom prst="rect">
            <a:avLst/>
          </a:prstGeom>
        </p:spPr>
      </p:pic>
    </p:spTree>
    <p:extLst>
      <p:ext uri="{BB962C8B-B14F-4D97-AF65-F5344CB8AC3E}">
        <p14:creationId xmlns:p14="http://schemas.microsoft.com/office/powerpoint/2010/main" val="4133758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Site Overview</a:t>
            </a:r>
          </a:p>
        </p:txBody>
      </p:sp>
      <p:sp>
        <p:nvSpPr>
          <p:cNvPr id="3" name="Content Placeholder 2"/>
          <p:cNvSpPr>
            <a:spLocks noGrp="1"/>
          </p:cNvSpPr>
          <p:nvPr>
            <p:ph idx="1"/>
          </p:nvPr>
        </p:nvSpPr>
        <p:spPr/>
        <p:txBody>
          <a:bodyPr/>
          <a:lstStyle/>
          <a:p>
            <a:r>
              <a:rPr lang="en-US" dirty="0">
                <a:hlinkClick r:id="rId2"/>
              </a:rPr>
              <a:t>https://pes.wpsdk12.org</a:t>
            </a:r>
            <a:endParaRPr lang="en-US" dirty="0"/>
          </a:p>
          <a:p>
            <a:endParaRPr lang="en-US" dirty="0"/>
          </a:p>
        </p:txBody>
      </p:sp>
      <p:grpSp>
        <p:nvGrpSpPr>
          <p:cNvPr id="5" name="Group 4"/>
          <p:cNvGrpSpPr/>
          <p:nvPr/>
        </p:nvGrpSpPr>
        <p:grpSpPr>
          <a:xfrm>
            <a:off x="609600" y="3124200"/>
            <a:ext cx="8305800" cy="3581400"/>
            <a:chOff x="521615" y="2286000"/>
            <a:chExt cx="8139901" cy="396240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15" y="2286000"/>
              <a:ext cx="8139901"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ular Callout 6"/>
            <p:cNvSpPr/>
            <p:nvPr/>
          </p:nvSpPr>
          <p:spPr>
            <a:xfrm>
              <a:off x="5029200" y="3124200"/>
              <a:ext cx="1447800" cy="838200"/>
            </a:xfrm>
            <a:prstGeom prst="wedgeRectCallout">
              <a:avLst>
                <a:gd name="adj1" fmla="val 108287"/>
                <a:gd name="adj2" fmla="val -6787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Professional Practice Rubric</a:t>
              </a:r>
            </a:p>
          </p:txBody>
        </p:sp>
        <p:sp>
          <p:nvSpPr>
            <p:cNvPr id="8" name="Rectangular Callout 7"/>
            <p:cNvSpPr/>
            <p:nvPr/>
          </p:nvSpPr>
          <p:spPr>
            <a:xfrm>
              <a:off x="6248400" y="5257800"/>
              <a:ext cx="990600" cy="381000"/>
            </a:xfrm>
            <a:prstGeom prst="wedgeRectCallout">
              <a:avLst>
                <a:gd name="adj1" fmla="val -77648"/>
                <a:gd name="adj2" fmla="val 15550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Share</a:t>
              </a:r>
            </a:p>
          </p:txBody>
        </p:sp>
        <p:sp>
          <p:nvSpPr>
            <p:cNvPr id="9" name="Rectangular Callout 8"/>
            <p:cNvSpPr/>
            <p:nvPr/>
          </p:nvSpPr>
          <p:spPr>
            <a:xfrm>
              <a:off x="2552700" y="4800600"/>
              <a:ext cx="1295400" cy="838200"/>
            </a:xfrm>
            <a:prstGeom prst="wedgeRectCallout">
              <a:avLst>
                <a:gd name="adj1" fmla="val -133950"/>
                <a:gd name="adj2" fmla="val -10683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MSL Goal</a:t>
              </a:r>
            </a:p>
          </p:txBody>
        </p:sp>
        <p:sp>
          <p:nvSpPr>
            <p:cNvPr id="10" name="Rectangular Callout 9"/>
            <p:cNvSpPr/>
            <p:nvPr/>
          </p:nvSpPr>
          <p:spPr>
            <a:xfrm>
              <a:off x="2438400" y="2514600"/>
              <a:ext cx="1409700" cy="838200"/>
            </a:xfrm>
            <a:prstGeom prst="wedgeRectCallout">
              <a:avLst>
                <a:gd name="adj1" fmla="val -83802"/>
                <a:gd name="adj2" fmla="val 12952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Professional Goal</a:t>
              </a:r>
            </a:p>
          </p:txBody>
        </p:sp>
      </p:grpSp>
    </p:spTree>
    <p:extLst>
      <p:ext uri="{BB962C8B-B14F-4D97-AF65-F5344CB8AC3E}">
        <p14:creationId xmlns:p14="http://schemas.microsoft.com/office/powerpoint/2010/main" val="2871199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2529859"/>
            <a:ext cx="1976437" cy="2768855"/>
          </a:xfrm>
          <a:prstGeom prst="rect">
            <a:avLst/>
          </a:prstGeom>
        </p:spPr>
      </p:pic>
    </p:spTree>
    <p:extLst>
      <p:ext uri="{BB962C8B-B14F-4D97-AF65-F5344CB8AC3E}">
        <p14:creationId xmlns:p14="http://schemas.microsoft.com/office/powerpoint/2010/main" val="1880705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noFill/>
          <a:ln>
            <a:miter lim="800000"/>
            <a:headEnd/>
            <a:tailEnd/>
          </a:ln>
        </p:spPr>
        <p:txBody>
          <a:bodyPr wrap="square" lIns="91440" tIns="45720" rIns="91440" bIns="45720" numCol="1" anchor="ctr" anchorCtr="0" compatLnSpc="1">
            <a:prstTxWarp prst="textNoShape">
              <a:avLst/>
            </a:prstTxWarp>
            <a:normAutofit fontScale="90000"/>
          </a:bodyPr>
          <a:lstStyle/>
          <a:p>
            <a:pPr algn="ctr"/>
            <a:r>
              <a:rPr lang="en-US" dirty="0"/>
              <a:t>Senate Bill 10-191: The Big Picture</a:t>
            </a:r>
          </a:p>
        </p:txBody>
      </p:sp>
      <p:sp>
        <p:nvSpPr>
          <p:cNvPr id="15363" name="Content Placeholder 2"/>
          <p:cNvSpPr>
            <a:spLocks noGrp="1"/>
          </p:cNvSpPr>
          <p:nvPr>
            <p:ph idx="1"/>
          </p:nvPr>
        </p:nvSpPr>
        <p:spPr bwMode="auto">
          <a:xfrm>
            <a:off x="864382" y="2489200"/>
            <a:ext cx="7289018" cy="4597400"/>
          </a:xfrm>
          <a:noFill/>
          <a:ln>
            <a:miter lim="800000"/>
            <a:headEnd/>
            <a:tailEnd/>
          </a:ln>
        </p:spPr>
        <p:txBody>
          <a:bodyPr wrap="square" lIns="91440" tIns="45720" rIns="91440" bIns="45720" numCol="1" anchor="t" anchorCtr="0" compatLnSpc="1">
            <a:prstTxWarp prst="textNoShape">
              <a:avLst/>
            </a:prstTxWarp>
            <a:normAutofit fontScale="40000" lnSpcReduction="20000"/>
          </a:bodyPr>
          <a:lstStyle/>
          <a:p>
            <a:pPr>
              <a:lnSpc>
                <a:spcPct val="150000"/>
              </a:lnSpc>
            </a:pPr>
            <a:r>
              <a:rPr lang="en-US" sz="5500" dirty="0"/>
              <a:t>Statewide definition of effectiveness</a:t>
            </a:r>
          </a:p>
          <a:p>
            <a:pPr>
              <a:lnSpc>
                <a:spcPct val="150000"/>
              </a:lnSpc>
            </a:pPr>
            <a:r>
              <a:rPr lang="en-US" sz="5500" dirty="0"/>
              <a:t>Requires annual evaluations</a:t>
            </a:r>
          </a:p>
          <a:p>
            <a:pPr>
              <a:lnSpc>
                <a:spcPct val="150000"/>
              </a:lnSpc>
            </a:pPr>
            <a:r>
              <a:rPr lang="en-US" sz="5500" dirty="0"/>
              <a:t>Non-probationary status earned based                     upon 3 consecutive years of demonstrated effectiveness</a:t>
            </a:r>
          </a:p>
          <a:p>
            <a:pPr>
              <a:lnSpc>
                <a:spcPct val="150000"/>
              </a:lnSpc>
            </a:pPr>
            <a:r>
              <a:rPr lang="en-US" sz="5500" dirty="0"/>
              <a:t>Non-probationary status may be lost based upon 2 consecutive years of ratings below effective </a:t>
            </a:r>
          </a:p>
          <a:p>
            <a:pPr>
              <a:lnSpc>
                <a:spcPct val="150000"/>
              </a:lnSpc>
            </a:pPr>
            <a:r>
              <a:rPr lang="en-US" sz="5500" dirty="0"/>
              <a:t>Portability </a:t>
            </a:r>
          </a:p>
          <a:p>
            <a:endParaRPr lang="en-US" sz="500" dirty="0"/>
          </a:p>
        </p:txBody>
      </p:sp>
      <p:pic>
        <p:nvPicPr>
          <p:cNvPr id="2" name="Picture 1"/>
          <p:cNvPicPr>
            <a:picLocks noChangeAspect="1"/>
          </p:cNvPicPr>
          <p:nvPr/>
        </p:nvPicPr>
        <p:blipFill>
          <a:blip r:embed="rId3"/>
          <a:stretch>
            <a:fillRect/>
          </a:stretch>
        </p:blipFill>
        <p:spPr>
          <a:xfrm>
            <a:off x="6934200" y="2133600"/>
            <a:ext cx="1695450" cy="1929584"/>
          </a:xfrm>
          <a:prstGeom prst="rect">
            <a:avLst/>
          </a:prstGeom>
        </p:spPr>
      </p:pic>
    </p:spTree>
    <p:extLst>
      <p:ext uri="{BB962C8B-B14F-4D97-AF65-F5344CB8AC3E}">
        <p14:creationId xmlns:p14="http://schemas.microsoft.com/office/powerpoint/2010/main" val="4213339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WPSD Portability</a:t>
            </a:r>
          </a:p>
        </p:txBody>
      </p:sp>
      <p:sp>
        <p:nvSpPr>
          <p:cNvPr id="3" name="Content Placeholder 2"/>
          <p:cNvSpPr>
            <a:spLocks noGrp="1"/>
          </p:cNvSpPr>
          <p:nvPr>
            <p:ph idx="1"/>
          </p:nvPr>
        </p:nvSpPr>
        <p:spPr/>
        <p:txBody>
          <a:bodyPr>
            <a:normAutofit fontScale="92500" lnSpcReduction="20000"/>
          </a:bodyPr>
          <a:lstStyle/>
          <a:p>
            <a:r>
              <a:rPr lang="en-US" sz="2600" dirty="0"/>
              <a:t>Must complete “Request for Portability” Form</a:t>
            </a:r>
          </a:p>
          <a:p>
            <a:pPr lvl="1"/>
            <a:r>
              <a:rPr lang="en-US" sz="2000" dirty="0"/>
              <a:t>Found on website (Human Resources Page)</a:t>
            </a:r>
          </a:p>
          <a:p>
            <a:pPr lvl="1"/>
            <a:r>
              <a:rPr lang="en-US" sz="2000" dirty="0"/>
              <a:t>Must submit by September 30</a:t>
            </a:r>
          </a:p>
          <a:p>
            <a:r>
              <a:rPr lang="en-US" sz="2600" dirty="0"/>
              <a:t>Evidence of Effectiveness for the prior two (2) consecutive years, to include…</a:t>
            </a:r>
          </a:p>
          <a:p>
            <a:pPr lvl="1"/>
            <a:r>
              <a:rPr lang="en-US" dirty="0"/>
              <a:t>Highly Effective or Effective ratings, and</a:t>
            </a:r>
          </a:p>
          <a:p>
            <a:pPr lvl="1"/>
            <a:r>
              <a:rPr lang="en-US" dirty="0"/>
              <a:t>Meets Expectations or Higher Rating on an Individually Attributed Student Learning Assessment </a:t>
            </a:r>
            <a:r>
              <a:rPr lang="en-US" sz="2600" dirty="0"/>
              <a:t> </a:t>
            </a:r>
          </a:p>
          <a:p>
            <a:pPr lvl="1"/>
            <a:endParaRPr lang="en-US" dirty="0"/>
          </a:p>
        </p:txBody>
      </p:sp>
    </p:spTree>
    <p:extLst>
      <p:ext uri="{BB962C8B-B14F-4D97-AF65-F5344CB8AC3E}">
        <p14:creationId xmlns:p14="http://schemas.microsoft.com/office/powerpoint/2010/main" val="1227177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bwMode="auto">
          <a:noFill/>
          <a:ln>
            <a:miter lim="800000"/>
            <a:headEnd/>
            <a:tailEnd/>
          </a:ln>
        </p:spPr>
        <p:txBody>
          <a:bodyPr wrap="square" lIns="91440" tIns="45720" rIns="91440" bIns="45720" numCol="1" anchor="t" anchorCtr="0" compatLnSpc="1">
            <a:prstTxWarp prst="textNoShape">
              <a:avLst/>
            </a:prstTxWarp>
            <a:normAutofit fontScale="90000"/>
          </a:bodyPr>
          <a:lstStyle/>
          <a:p>
            <a:pPr algn="ctr"/>
            <a:r>
              <a:rPr lang="en-US" dirty="0"/>
              <a:t>General Evaluation Components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1186304"/>
              </p:ext>
            </p:extLst>
          </p:nvPr>
        </p:nvGraphicFramePr>
        <p:xfrm>
          <a:off x="152400" y="1981200"/>
          <a:ext cx="8610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52400" y="2590800"/>
            <a:ext cx="1988128" cy="1736646"/>
          </a:xfrm>
          <a:prstGeom prst="wedgeRoundRectCallout">
            <a:avLst>
              <a:gd name="adj1" fmla="val 91980"/>
              <a:gd name="adj2" fmla="val 30507"/>
              <a:gd name="adj3" fmla="val 16667"/>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buFont typeface="Arial" panose="020B0604020202020204" pitchFamily="34" charset="0"/>
              <a:buChar char="•"/>
              <a:defRPr/>
            </a:pPr>
            <a:r>
              <a:rPr lang="en-US" sz="1600" b="1" dirty="0">
                <a:solidFill>
                  <a:schemeClr val="tx1"/>
                </a:solidFill>
              </a:rPr>
              <a:t>Rubric</a:t>
            </a:r>
          </a:p>
          <a:p>
            <a:pPr marL="285750" indent="-285750">
              <a:buFont typeface="Arial" panose="020B0604020202020204" pitchFamily="34" charset="0"/>
              <a:buChar char="•"/>
              <a:defRPr/>
            </a:pPr>
            <a:r>
              <a:rPr lang="en-US" sz="1600" b="1" dirty="0">
                <a:solidFill>
                  <a:schemeClr val="tx1"/>
                </a:solidFill>
              </a:rPr>
              <a:t>Professional Goal</a:t>
            </a:r>
          </a:p>
          <a:p>
            <a:pPr marL="285750" indent="-285750">
              <a:buFont typeface="Arial" panose="020B0604020202020204" pitchFamily="34" charset="0"/>
              <a:buChar char="•"/>
              <a:defRPr/>
            </a:pPr>
            <a:r>
              <a:rPr lang="en-US" sz="1600" b="1" dirty="0">
                <a:solidFill>
                  <a:schemeClr val="tx1"/>
                </a:solidFill>
              </a:rPr>
              <a:t>Observations</a:t>
            </a:r>
          </a:p>
          <a:p>
            <a:pPr marL="285750" indent="-285750">
              <a:buFont typeface="Arial" panose="020B0604020202020204" pitchFamily="34" charset="0"/>
              <a:buChar char="•"/>
              <a:defRPr/>
            </a:pPr>
            <a:r>
              <a:rPr lang="en-US" sz="1600" b="1" dirty="0">
                <a:solidFill>
                  <a:schemeClr val="tx1"/>
                </a:solidFill>
              </a:rPr>
              <a:t>Surveys</a:t>
            </a:r>
          </a:p>
          <a:p>
            <a:pPr marL="285750" indent="-285750">
              <a:buFont typeface="Arial" panose="020B0604020202020204" pitchFamily="34" charset="0"/>
              <a:buChar char="•"/>
              <a:defRPr/>
            </a:pPr>
            <a:r>
              <a:rPr lang="en-US" sz="1600" b="1" dirty="0">
                <a:solidFill>
                  <a:schemeClr val="tx1"/>
                </a:solidFill>
              </a:rPr>
              <a:t>Artifacts</a:t>
            </a:r>
          </a:p>
        </p:txBody>
      </p:sp>
      <p:sp>
        <p:nvSpPr>
          <p:cNvPr id="10" name="TextBox 9"/>
          <p:cNvSpPr txBox="1"/>
          <p:nvPr/>
        </p:nvSpPr>
        <p:spPr>
          <a:xfrm>
            <a:off x="6858000" y="2590800"/>
            <a:ext cx="2133600" cy="2752189"/>
          </a:xfrm>
          <a:prstGeom prst="wedgeRoundRectCallout">
            <a:avLst>
              <a:gd name="adj1" fmla="val -88665"/>
              <a:gd name="adj2" fmla="val 8059"/>
              <a:gd name="adj3" fmla="val 16667"/>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marL="285750" lvl="1" indent="-285750">
              <a:buFont typeface="Arial" panose="020B0604020202020204" pitchFamily="34" charset="0"/>
              <a:buChar char="•"/>
              <a:defRPr/>
            </a:pPr>
            <a:r>
              <a:rPr lang="en-US" sz="1600" b="1" dirty="0">
                <a:solidFill>
                  <a:schemeClr val="tx1"/>
                </a:solidFill>
              </a:rPr>
              <a:t>School Performance Framework</a:t>
            </a:r>
          </a:p>
          <a:p>
            <a:pPr marL="285750" lvl="1" indent="-285750">
              <a:buFont typeface="Arial" panose="020B0604020202020204" pitchFamily="34" charset="0"/>
              <a:buChar char="•"/>
              <a:defRPr/>
            </a:pPr>
            <a:r>
              <a:rPr lang="en-US" sz="1600" b="1" dirty="0">
                <a:solidFill>
                  <a:schemeClr val="tx1"/>
                </a:solidFill>
              </a:rPr>
              <a:t>State/District Assessments</a:t>
            </a:r>
          </a:p>
          <a:p>
            <a:pPr marL="285750" lvl="1" indent="-285750">
              <a:buFont typeface="Arial" panose="020B0604020202020204" pitchFamily="34" charset="0"/>
              <a:buChar char="•"/>
              <a:defRPr/>
            </a:pPr>
            <a:r>
              <a:rPr lang="en-US" sz="1600" b="1" dirty="0">
                <a:solidFill>
                  <a:schemeClr val="tx1"/>
                </a:solidFill>
              </a:rPr>
              <a:t>Individually- Attributed Measures of Learning  (MSL)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Professional Practice</a:t>
            </a:r>
          </a:p>
        </p:txBody>
      </p:sp>
      <p:sp>
        <p:nvSpPr>
          <p:cNvPr id="5" name="Text Placeholder 4"/>
          <p:cNvSpPr>
            <a:spLocks noGrp="1"/>
          </p:cNvSpPr>
          <p:nvPr>
            <p:ph type="body" idx="1"/>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Professional Practice Evaluation Rubric</a:t>
            </a:r>
          </a:p>
        </p:txBody>
      </p:sp>
      <p:sp>
        <p:nvSpPr>
          <p:cNvPr id="3" name="Content Placeholder 2"/>
          <p:cNvSpPr>
            <a:spLocks noGrp="1"/>
          </p:cNvSpPr>
          <p:nvPr>
            <p:ph idx="1"/>
          </p:nvPr>
        </p:nvSpPr>
        <p:spPr>
          <a:xfrm>
            <a:off x="864382" y="2489200"/>
            <a:ext cx="7517618" cy="3530600"/>
          </a:xfrm>
        </p:spPr>
        <p:txBody>
          <a:bodyPr>
            <a:noAutofit/>
          </a:bodyPr>
          <a:lstStyle/>
          <a:p>
            <a:r>
              <a:rPr lang="en-US" sz="2400" dirty="0"/>
              <a:t>Input – Observations, Perception Surveys &amp; Artifacts </a:t>
            </a:r>
          </a:p>
          <a:p>
            <a:r>
              <a:rPr lang="en-US" sz="2400" dirty="0"/>
              <a:t>Rubrics – P1 Teachers, Teachers, SPED Teachers, Principals, Special Service Providers, Library Media Specialists, IRTs, Learning Coaches, &amp; General Certified </a:t>
            </a:r>
          </a:p>
          <a:p>
            <a:r>
              <a:rPr lang="en-US" sz="2400" dirty="0"/>
              <a:t>Initial ratings shared by Mid-Year Conference; Final rating shared prior to the End-or-Year Conference </a:t>
            </a:r>
          </a:p>
          <a:p>
            <a:r>
              <a:rPr lang="en-US" sz="2400" dirty="0"/>
              <a:t>WPSD Web-Based Dashboard System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419" y="839637"/>
            <a:ext cx="7493248" cy="5558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18"/>
          <p:cNvSpPr>
            <a:spLocks noChangeArrowheads="1"/>
          </p:cNvSpPr>
          <p:nvPr/>
        </p:nvSpPr>
        <p:spPr bwMode="auto">
          <a:xfrm>
            <a:off x="2209398" y="142490"/>
            <a:ext cx="1019175" cy="401363"/>
          </a:xfrm>
          <a:prstGeom prst="wedgeRoundRectCallout">
            <a:avLst>
              <a:gd name="adj1" fmla="val -95324"/>
              <a:gd name="adj2" fmla="val 144539"/>
              <a:gd name="adj3" fmla="val 16667"/>
            </a:avLst>
          </a:prstGeom>
          <a:solidFill>
            <a:srgbClr val="DAEEF3"/>
          </a:solidFill>
          <a:ln w="9525">
            <a:solidFill>
              <a:srgbClr val="000000"/>
            </a:solidFill>
            <a:miter lim="800000"/>
            <a:headEnd/>
            <a:tailEnd/>
          </a:ln>
        </p:spPr>
        <p:txBody>
          <a:bodyPr/>
          <a:lstStyle/>
          <a:p>
            <a:pPr algn="ctr"/>
            <a:r>
              <a:rPr lang="en-US" sz="1400" b="1" dirty="0">
                <a:solidFill>
                  <a:srgbClr val="000000"/>
                </a:solidFill>
              </a:rPr>
              <a:t>Standard</a:t>
            </a:r>
            <a:endParaRPr lang="en-US" sz="1400" dirty="0">
              <a:solidFill>
                <a:srgbClr val="000000"/>
              </a:solidFill>
            </a:endParaRPr>
          </a:p>
        </p:txBody>
      </p:sp>
      <p:sp>
        <p:nvSpPr>
          <p:cNvPr id="5" name="AutoShape 15"/>
          <p:cNvSpPr>
            <a:spLocks noChangeArrowheads="1"/>
          </p:cNvSpPr>
          <p:nvPr/>
        </p:nvSpPr>
        <p:spPr bwMode="auto">
          <a:xfrm>
            <a:off x="6693910" y="104369"/>
            <a:ext cx="1840490" cy="640905"/>
          </a:xfrm>
          <a:prstGeom prst="wedgeRoundRectCallout">
            <a:avLst>
              <a:gd name="adj1" fmla="val -147632"/>
              <a:gd name="adj2" fmla="val 106237"/>
              <a:gd name="adj3" fmla="val 16667"/>
            </a:avLst>
          </a:prstGeom>
          <a:solidFill>
            <a:srgbClr val="FBD4B4"/>
          </a:solidFill>
          <a:ln w="9525">
            <a:solidFill>
              <a:srgbClr val="000000"/>
            </a:solidFill>
            <a:miter lim="800000"/>
            <a:headEnd/>
            <a:tailEnd/>
          </a:ln>
        </p:spPr>
        <p:txBody>
          <a:bodyPr/>
          <a:lstStyle/>
          <a:p>
            <a:pPr algn="ctr"/>
            <a:r>
              <a:rPr lang="en-US" sz="1400" b="1" dirty="0">
                <a:solidFill>
                  <a:srgbClr val="000000"/>
                </a:solidFill>
              </a:rPr>
              <a:t>Proficient / Meets District Standard</a:t>
            </a:r>
            <a:endParaRPr lang="en-US" sz="1400" dirty="0">
              <a:solidFill>
                <a:srgbClr val="000000"/>
              </a:solidFill>
            </a:endParaRPr>
          </a:p>
        </p:txBody>
      </p:sp>
      <p:sp>
        <p:nvSpPr>
          <p:cNvPr id="6" name="AutoShape 16"/>
          <p:cNvSpPr>
            <a:spLocks noChangeArrowheads="1"/>
          </p:cNvSpPr>
          <p:nvPr/>
        </p:nvSpPr>
        <p:spPr bwMode="auto">
          <a:xfrm>
            <a:off x="95119" y="1259271"/>
            <a:ext cx="990600" cy="373834"/>
          </a:xfrm>
          <a:prstGeom prst="wedgeRoundRectCallout">
            <a:avLst>
              <a:gd name="adj1" fmla="val 67652"/>
              <a:gd name="adj2" fmla="val -12854"/>
              <a:gd name="adj3" fmla="val 16667"/>
            </a:avLst>
          </a:prstGeom>
          <a:solidFill>
            <a:srgbClr val="E5DFEC"/>
          </a:solidFill>
          <a:ln w="9525">
            <a:solidFill>
              <a:srgbClr val="000000"/>
            </a:solidFill>
            <a:miter lim="800000"/>
            <a:headEnd/>
            <a:tailEnd/>
          </a:ln>
        </p:spPr>
        <p:txBody>
          <a:bodyPr/>
          <a:lstStyle/>
          <a:p>
            <a:pPr algn="ctr"/>
            <a:r>
              <a:rPr lang="en-US" sz="1400" b="1" dirty="0">
                <a:solidFill>
                  <a:srgbClr val="000000"/>
                </a:solidFill>
              </a:rPr>
              <a:t>Element</a:t>
            </a:r>
            <a:endParaRPr lang="en-US" sz="1400" dirty="0">
              <a:solidFill>
                <a:srgbClr val="000000"/>
              </a:solidFill>
            </a:endParaRPr>
          </a:p>
        </p:txBody>
      </p:sp>
      <p:sp>
        <p:nvSpPr>
          <p:cNvPr id="12" name="AutoShape 17"/>
          <p:cNvSpPr>
            <a:spLocks noChangeArrowheads="1"/>
          </p:cNvSpPr>
          <p:nvPr/>
        </p:nvSpPr>
        <p:spPr bwMode="auto">
          <a:xfrm>
            <a:off x="53430" y="4876800"/>
            <a:ext cx="2003970" cy="814249"/>
          </a:xfrm>
          <a:prstGeom prst="wedgeRoundRectCallout">
            <a:avLst>
              <a:gd name="adj1" fmla="val 83996"/>
              <a:gd name="adj2" fmla="val -108036"/>
              <a:gd name="adj3" fmla="val 16667"/>
            </a:avLst>
          </a:prstGeom>
          <a:solidFill>
            <a:schemeClr val="bg2">
              <a:lumMod val="90000"/>
            </a:schemeClr>
          </a:solidFill>
          <a:ln w="9525">
            <a:solidFill>
              <a:srgbClr val="000000"/>
            </a:solidFill>
            <a:miter lim="800000"/>
            <a:headEnd/>
            <a:tailEnd/>
          </a:ln>
        </p:spPr>
        <p:txBody>
          <a:bodyPr/>
          <a:lstStyle/>
          <a:p>
            <a:pPr algn="ctr">
              <a:spcAft>
                <a:spcPts val="1000"/>
              </a:spcAft>
            </a:pPr>
            <a:r>
              <a:rPr lang="en-US" sz="1400" b="1" dirty="0">
                <a:solidFill>
                  <a:srgbClr val="000000"/>
                </a:solidFill>
              </a:rPr>
              <a:t>Professional Practice is </a:t>
            </a:r>
            <a:r>
              <a:rPr lang="en-US" sz="1400" b="1" i="1" dirty="0">
                <a:solidFill>
                  <a:srgbClr val="000000"/>
                </a:solidFill>
              </a:rPr>
              <a:t>Not Observable</a:t>
            </a:r>
            <a:endParaRPr lang="en-US" sz="1400" i="1" dirty="0">
              <a:solidFill>
                <a:srgbClr val="000000"/>
              </a:solidFill>
            </a:endParaRPr>
          </a:p>
        </p:txBody>
      </p:sp>
      <p:sp>
        <p:nvSpPr>
          <p:cNvPr id="7" name="AutoShape 17"/>
          <p:cNvSpPr>
            <a:spLocks noChangeArrowheads="1"/>
          </p:cNvSpPr>
          <p:nvPr/>
        </p:nvSpPr>
        <p:spPr bwMode="auto">
          <a:xfrm>
            <a:off x="53430" y="2551088"/>
            <a:ext cx="1073819" cy="420712"/>
          </a:xfrm>
          <a:prstGeom prst="wedgeRoundRectCallout">
            <a:avLst>
              <a:gd name="adj1" fmla="val 73827"/>
              <a:gd name="adj2" fmla="val -140182"/>
              <a:gd name="adj3" fmla="val 16667"/>
            </a:avLst>
          </a:prstGeom>
          <a:solidFill>
            <a:schemeClr val="accent6">
              <a:lumMod val="20000"/>
              <a:lumOff val="80000"/>
            </a:schemeClr>
          </a:solidFill>
          <a:ln w="9525">
            <a:solidFill>
              <a:srgbClr val="000000"/>
            </a:solidFill>
            <a:miter lim="800000"/>
            <a:headEnd/>
            <a:tailEnd/>
          </a:ln>
        </p:spPr>
        <p:txBody>
          <a:bodyPr/>
          <a:lstStyle/>
          <a:p>
            <a:pPr algn="ctr">
              <a:spcAft>
                <a:spcPts val="1000"/>
              </a:spcAft>
            </a:pPr>
            <a:r>
              <a:rPr lang="en-US" sz="1400" b="1" dirty="0">
                <a:solidFill>
                  <a:srgbClr val="000000"/>
                </a:solidFill>
              </a:rPr>
              <a:t>Practices</a:t>
            </a:r>
            <a:endParaRPr lang="en-US" sz="1400" dirty="0">
              <a:solidFill>
                <a:srgbClr val="000000"/>
              </a:solidFill>
            </a:endParaRPr>
          </a:p>
        </p:txBody>
      </p:sp>
      <p:sp>
        <p:nvSpPr>
          <p:cNvPr id="11" name="AutoShape 17"/>
          <p:cNvSpPr>
            <a:spLocks noChangeArrowheads="1"/>
          </p:cNvSpPr>
          <p:nvPr/>
        </p:nvSpPr>
        <p:spPr bwMode="auto">
          <a:xfrm>
            <a:off x="5638800" y="3429588"/>
            <a:ext cx="1981200" cy="837612"/>
          </a:xfrm>
          <a:prstGeom prst="wedgeRoundRectCallout">
            <a:avLst>
              <a:gd name="adj1" fmla="val -181527"/>
              <a:gd name="adj2" fmla="val -19683"/>
              <a:gd name="adj3" fmla="val 16667"/>
            </a:avLst>
          </a:prstGeom>
          <a:solidFill>
            <a:schemeClr val="bg2">
              <a:lumMod val="90000"/>
            </a:schemeClr>
          </a:solidFill>
          <a:ln w="9525">
            <a:solidFill>
              <a:srgbClr val="000000"/>
            </a:solidFill>
            <a:miter lim="800000"/>
            <a:headEnd/>
            <a:tailEnd/>
          </a:ln>
        </p:spPr>
        <p:txBody>
          <a:bodyPr/>
          <a:lstStyle/>
          <a:p>
            <a:pPr algn="ctr">
              <a:spcAft>
                <a:spcPts val="1000"/>
              </a:spcAft>
            </a:pPr>
            <a:r>
              <a:rPr lang="en-US" sz="1400" b="1" dirty="0">
                <a:solidFill>
                  <a:srgbClr val="000000"/>
                </a:solidFill>
              </a:rPr>
              <a:t>Professional Practice is </a:t>
            </a:r>
            <a:r>
              <a:rPr lang="en-US" sz="1400" b="1" i="1" dirty="0">
                <a:solidFill>
                  <a:srgbClr val="000000"/>
                </a:solidFill>
              </a:rPr>
              <a:t>Observable</a:t>
            </a:r>
            <a:endParaRPr lang="en-US" sz="1400" i="1" dirty="0">
              <a:solidFill>
                <a:srgbClr val="000000"/>
              </a:solidFill>
            </a:endParaRPr>
          </a:p>
        </p:txBody>
      </p:sp>
      <p:sp>
        <p:nvSpPr>
          <p:cNvPr id="2" name="Oval 1"/>
          <p:cNvSpPr/>
          <p:nvPr/>
        </p:nvSpPr>
        <p:spPr>
          <a:xfrm>
            <a:off x="713830" y="5867400"/>
            <a:ext cx="5001777" cy="70682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251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5583</TotalTime>
  <Words>1516</Words>
  <Application>Microsoft Office PowerPoint</Application>
  <PresentationFormat>On-screen Show (4:3)</PresentationFormat>
  <Paragraphs>242</Paragraphs>
  <Slides>32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Century Gothic</vt:lpstr>
      <vt:lpstr>Times New Roman</vt:lpstr>
      <vt:lpstr>Wingdings</vt:lpstr>
      <vt:lpstr>Wingdings 3</vt:lpstr>
      <vt:lpstr>Ion Boardroom</vt:lpstr>
      <vt:lpstr>Woodland Park School District  Educator Effectiveness Initial Training</vt:lpstr>
      <vt:lpstr>Training Outcomes</vt:lpstr>
      <vt:lpstr>Key Colorado Legislation</vt:lpstr>
      <vt:lpstr>Senate Bill 10-191: The Big Picture</vt:lpstr>
      <vt:lpstr>WPSD Portability</vt:lpstr>
      <vt:lpstr>General Evaluation Components</vt:lpstr>
      <vt:lpstr>Professional Practice</vt:lpstr>
      <vt:lpstr>Professional Practice Evaluation Rubric</vt:lpstr>
      <vt:lpstr>PowerPoint Presentation</vt:lpstr>
      <vt:lpstr>Scoring the Rubric</vt:lpstr>
      <vt:lpstr>Reading the Rubric</vt:lpstr>
      <vt:lpstr>“Business” Rule for Scoring</vt:lpstr>
      <vt:lpstr>Determining the Element Rating</vt:lpstr>
      <vt:lpstr>Determining the Element Rating</vt:lpstr>
      <vt:lpstr>Rubric Rating Levels</vt:lpstr>
      <vt:lpstr>Professional Practice Overall Rating</vt:lpstr>
      <vt:lpstr>Professional Practice Goal</vt:lpstr>
      <vt:lpstr>Measures of Learning</vt:lpstr>
      <vt:lpstr>State Requirements</vt:lpstr>
      <vt:lpstr>WPSD Measures of Learning</vt:lpstr>
      <vt:lpstr>School Performance Framework Scoring Matrix </vt:lpstr>
      <vt:lpstr>Specific Measures of Learning</vt:lpstr>
      <vt:lpstr>Fall Look</vt:lpstr>
      <vt:lpstr>Spring Look</vt:lpstr>
      <vt:lpstr>5 Steps of the MSL Process</vt:lpstr>
      <vt:lpstr>MSL Format</vt:lpstr>
      <vt:lpstr>WPSD Cycles &amp; Timelines</vt:lpstr>
      <vt:lpstr>WPSD Evaluation Process</vt:lpstr>
      <vt:lpstr>Online Dashboard System</vt:lpstr>
      <vt:lpstr>Online Dashboard System</vt:lpstr>
      <vt:lpstr>General Site Overview</vt:lpstr>
      <vt:lpstr>Questions</vt:lpstr>
    </vt:vector>
  </TitlesOfParts>
  <Company>Woodland Park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Senate Bill 191 &amp; Teacher Evaluation</dc:title>
  <dc:creator>tcassens</dc:creator>
  <cp:lastModifiedBy>Del The Legend!</cp:lastModifiedBy>
  <cp:revision>176</cp:revision>
  <cp:lastPrinted>2017-08-28T19:21:55Z</cp:lastPrinted>
  <dcterms:created xsi:type="dcterms:W3CDTF">2012-08-31T12:54:28Z</dcterms:created>
  <dcterms:modified xsi:type="dcterms:W3CDTF">2021-08-01T18:50:11Z</dcterms:modified>
</cp:coreProperties>
</file>